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8"/>
  </p:notesMasterIdLst>
  <p:handoutMasterIdLst>
    <p:handoutMasterId r:id="rId19"/>
  </p:handoutMasterIdLst>
  <p:sldIdLst>
    <p:sldId id="869" r:id="rId5"/>
    <p:sldId id="304" r:id="rId6"/>
    <p:sldId id="868" r:id="rId7"/>
    <p:sldId id="852" r:id="rId8"/>
    <p:sldId id="854" r:id="rId9"/>
    <p:sldId id="855" r:id="rId10"/>
    <p:sldId id="870" r:id="rId11"/>
    <p:sldId id="857" r:id="rId12"/>
    <p:sldId id="866" r:id="rId13"/>
    <p:sldId id="858" r:id="rId14"/>
    <p:sldId id="859" r:id="rId15"/>
    <p:sldId id="860" r:id="rId16"/>
    <p:sldId id="871"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D05361E4-4144-45C7-94A8-9267B70C3B15}">
          <p14:sldIdLst>
            <p14:sldId id="869"/>
            <p14:sldId id="304"/>
            <p14:sldId id="868"/>
            <p14:sldId id="852"/>
            <p14:sldId id="854"/>
            <p14:sldId id="855"/>
            <p14:sldId id="870"/>
            <p14:sldId id="857"/>
            <p14:sldId id="866"/>
            <p14:sldId id="858"/>
            <p14:sldId id="859"/>
            <p14:sldId id="860"/>
            <p14:sldId id="87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336" y="-6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E2B6EC2-E6ED-40A2-B541-F809E76CEEDF}"/>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69181354-4FB6-47A1-8DA3-700EC5CC244B}"/>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r>
              <a:rPr lang="en-US"/>
              <a:t>12/13/2018</a:t>
            </a:r>
          </a:p>
        </p:txBody>
      </p:sp>
      <p:sp>
        <p:nvSpPr>
          <p:cNvPr id="4" name="Footer Placeholder 3">
            <a:extLst>
              <a:ext uri="{FF2B5EF4-FFF2-40B4-BE49-F238E27FC236}">
                <a16:creationId xmlns:a16="http://schemas.microsoft.com/office/drawing/2014/main" xmlns="" id="{86B46DF5-971E-4B31-8D0C-46AE0758941D}"/>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4A2C7D22-1749-43F8-B256-946A62B9FCB4}"/>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0829971F-DD5D-4115-BE62-EDCCA021B242}" type="slidenum">
              <a:rPr lang="en-US" smtClean="0"/>
              <a:pPr/>
              <a:t>‹#›</a:t>
            </a:fld>
            <a:endParaRPr lang="en-US"/>
          </a:p>
        </p:txBody>
      </p:sp>
    </p:spTree>
    <p:extLst>
      <p:ext uri="{BB962C8B-B14F-4D97-AF65-F5344CB8AC3E}">
        <p14:creationId xmlns:p14="http://schemas.microsoft.com/office/powerpoint/2010/main" xmlns="" val="179164457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r>
              <a:rPr lang="en-US"/>
              <a:t>12/13/2018</a:t>
            </a:r>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C01B1576-9E16-4536-A4E6-3D35F92117BB}" type="slidenum">
              <a:rPr lang="en-US" smtClean="0"/>
              <a:pPr/>
              <a:t>‹#›</a:t>
            </a:fld>
            <a:endParaRPr lang="en-US"/>
          </a:p>
        </p:txBody>
      </p:sp>
    </p:spTree>
    <p:extLst>
      <p:ext uri="{BB962C8B-B14F-4D97-AF65-F5344CB8AC3E}">
        <p14:creationId xmlns:p14="http://schemas.microsoft.com/office/powerpoint/2010/main" xmlns="" val="253903291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96907F87-3FBA-4D75-BBBC-48A8D0857D5E}" type="datetime1">
              <a:rPr lang="en-US" smtClean="0"/>
              <a:pPr/>
              <a:t>6/27/2023</a:t>
            </a:fld>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A313B906-0EB9-4B4B-8C00-61D64A92D0B4}" type="slidenum">
              <a:rPr lang="en-US" smtClean="0"/>
              <a:pPr/>
              <a:t>‹#›</a:t>
            </a:fld>
            <a:endParaRPr lang="en-US"/>
          </a:p>
        </p:txBody>
      </p:sp>
    </p:spTree>
    <p:extLst>
      <p:ext uri="{BB962C8B-B14F-4D97-AF65-F5344CB8AC3E}">
        <p14:creationId xmlns:p14="http://schemas.microsoft.com/office/powerpoint/2010/main" xmlns="" val="194055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1F6B41-4EF2-4D6D-B51C-787B58901D35}"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3B906-0EB9-4B4B-8C00-61D64A92D0B4}" type="slidenum">
              <a:rPr lang="en-US" smtClean="0"/>
              <a:pPr/>
              <a:t>‹#›</a:t>
            </a:fld>
            <a:endParaRPr lang="en-US"/>
          </a:p>
        </p:txBody>
      </p:sp>
    </p:spTree>
    <p:extLst>
      <p:ext uri="{BB962C8B-B14F-4D97-AF65-F5344CB8AC3E}">
        <p14:creationId xmlns:p14="http://schemas.microsoft.com/office/powerpoint/2010/main" xmlns="" val="1850917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271529-A871-4E38-A39E-AFE3FDBC5E05}"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3B906-0EB9-4B4B-8C00-61D64A92D0B4}" type="slidenum">
              <a:rPr lang="en-US" smtClean="0"/>
              <a:pPr/>
              <a:t>‹#›</a:t>
            </a:fld>
            <a:endParaRPr lang="en-US"/>
          </a:p>
        </p:txBody>
      </p:sp>
    </p:spTree>
    <p:extLst>
      <p:ext uri="{BB962C8B-B14F-4D97-AF65-F5344CB8AC3E}">
        <p14:creationId xmlns:p14="http://schemas.microsoft.com/office/powerpoint/2010/main" xmlns="" val="3378522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AE254D-9930-4942-84FE-072C3FA28C00}"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3B906-0EB9-4B4B-8C00-61D64A92D0B4}" type="slidenum">
              <a:rPr lang="en-US" smtClean="0"/>
              <a:pPr/>
              <a:t>‹#›</a:t>
            </a:fld>
            <a:endParaRPr lang="en-US"/>
          </a:p>
        </p:txBody>
      </p:sp>
    </p:spTree>
    <p:extLst>
      <p:ext uri="{BB962C8B-B14F-4D97-AF65-F5344CB8AC3E}">
        <p14:creationId xmlns:p14="http://schemas.microsoft.com/office/powerpoint/2010/main" xmlns="" val="2320637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20881D-B324-4F16-8788-5F4F9B54756E}"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3B906-0EB9-4B4B-8C00-61D64A92D0B4}" type="slidenum">
              <a:rPr lang="en-US" smtClean="0"/>
              <a:pPr/>
              <a:t>‹#›</a:t>
            </a:fld>
            <a:endParaRPr lang="en-US"/>
          </a:p>
        </p:txBody>
      </p:sp>
    </p:spTree>
    <p:extLst>
      <p:ext uri="{BB962C8B-B14F-4D97-AF65-F5344CB8AC3E}">
        <p14:creationId xmlns:p14="http://schemas.microsoft.com/office/powerpoint/2010/main" xmlns="" val="86195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90FA48-5F71-4289-8B7C-352364313299}" type="datetime1">
              <a:rPr lang="en-US" smtClean="0"/>
              <a:pPr/>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3B906-0EB9-4B4B-8C00-61D64A92D0B4}" type="slidenum">
              <a:rPr lang="en-US" smtClean="0"/>
              <a:pPr/>
              <a:t>‹#›</a:t>
            </a:fld>
            <a:endParaRPr lang="en-US"/>
          </a:p>
        </p:txBody>
      </p:sp>
    </p:spTree>
    <p:extLst>
      <p:ext uri="{BB962C8B-B14F-4D97-AF65-F5344CB8AC3E}">
        <p14:creationId xmlns:p14="http://schemas.microsoft.com/office/powerpoint/2010/main" xmlns="" val="3238372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E6B5B5-BCF4-41F8-8D97-531ADBFDD29A}" type="datetime1">
              <a:rPr lang="en-US" smtClean="0"/>
              <a:pPr/>
              <a:t>6/27/2023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13B906-0EB9-4B4B-8C00-61D64A92D0B4}" type="slidenum">
              <a:rPr lang="en-US" smtClean="0"/>
              <a:pPr/>
              <a:t>‹#›</a:t>
            </a:fld>
            <a:endParaRPr lang="en-US"/>
          </a:p>
        </p:txBody>
      </p:sp>
    </p:spTree>
    <p:extLst>
      <p:ext uri="{BB962C8B-B14F-4D97-AF65-F5344CB8AC3E}">
        <p14:creationId xmlns:p14="http://schemas.microsoft.com/office/powerpoint/2010/main" xmlns="" val="86364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8AC321-97B9-4109-AB5E-592119D102E9}" type="datetime1">
              <a:rPr lang="en-US" smtClean="0"/>
              <a:pPr/>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13B906-0EB9-4B4B-8C00-61D64A92D0B4}" type="slidenum">
              <a:rPr lang="en-US" smtClean="0"/>
              <a:pPr/>
              <a:t>‹#›</a:t>
            </a:fld>
            <a:endParaRPr lang="en-US"/>
          </a:p>
        </p:txBody>
      </p:sp>
    </p:spTree>
    <p:extLst>
      <p:ext uri="{BB962C8B-B14F-4D97-AF65-F5344CB8AC3E}">
        <p14:creationId xmlns:p14="http://schemas.microsoft.com/office/powerpoint/2010/main" xmlns="" val="218210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84BAB-2A02-4353-B87A-1DB00C11D3EB}" type="datetime1">
              <a:rPr lang="en-US" smtClean="0"/>
              <a:pPr/>
              <a:t>6/27/2023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13B906-0EB9-4B4B-8C00-61D64A92D0B4}" type="slidenum">
              <a:rPr lang="en-US" smtClean="0"/>
              <a:pPr/>
              <a:t>‹#›</a:t>
            </a:fld>
            <a:endParaRPr lang="en-US"/>
          </a:p>
        </p:txBody>
      </p:sp>
    </p:spTree>
    <p:extLst>
      <p:ext uri="{BB962C8B-B14F-4D97-AF65-F5344CB8AC3E}">
        <p14:creationId xmlns:p14="http://schemas.microsoft.com/office/powerpoint/2010/main" xmlns="" val="372758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CE77FF17-37B0-4C80-BB93-947AF17251B4}" type="datetime1">
              <a:rPr lang="en-US" smtClean="0"/>
              <a:pPr/>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313B906-0EB9-4B4B-8C00-61D64A92D0B4}" type="slidenum">
              <a:rPr lang="en-US" smtClean="0"/>
              <a:pPr/>
              <a:t>‹#›</a:t>
            </a:fld>
            <a:endParaRPr lang="en-US"/>
          </a:p>
        </p:txBody>
      </p:sp>
    </p:spTree>
    <p:extLst>
      <p:ext uri="{BB962C8B-B14F-4D97-AF65-F5344CB8AC3E}">
        <p14:creationId xmlns:p14="http://schemas.microsoft.com/office/powerpoint/2010/main" xmlns="" val="1118468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9144000" cy="5330952"/>
          </a:xfrm>
          <a:blipFill>
            <a:blip r:embed="rId2" cstate="print"/>
            <a:stretch>
              <a:fillRect/>
            </a:stretch>
          </a:blip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18F6FFBC-EA56-4024-A7E4-E4926D7AAB37}" type="datetime1">
              <a:rPr lang="en-US" smtClean="0"/>
              <a:pPr/>
              <a:t>6/27/2023</a:t>
            </a:fld>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313B906-0EB9-4B4B-8C00-61D64A92D0B4}" type="slidenum">
              <a:rPr lang="en-US" smtClean="0"/>
              <a:pPr/>
              <a:t>‹#›</a:t>
            </a:fld>
            <a:endParaRPr lang="en-US"/>
          </a:p>
        </p:txBody>
      </p:sp>
    </p:spTree>
    <p:extLst>
      <p:ext uri="{BB962C8B-B14F-4D97-AF65-F5344CB8AC3E}">
        <p14:creationId xmlns:p14="http://schemas.microsoft.com/office/powerpoint/2010/main" xmlns="" val="248554157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BFCE5EAC-58BC-420F-BECA-31FD3FCF94D3}" type="datetime1">
              <a:rPr lang="en-US" smtClean="0"/>
              <a:pPr/>
              <a:t>6/27/2023</a:t>
            </a:fld>
            <a:endParaRPr 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A313B906-0EB9-4B4B-8C00-61D64A92D0B4}" type="slidenum">
              <a:rPr lang="en-US" smtClean="0"/>
              <a:pPr/>
              <a:t>‹#›</a:t>
            </a:fld>
            <a:endParaRPr lang="en-US"/>
          </a:p>
        </p:txBody>
      </p:sp>
    </p:spTree>
    <p:extLst>
      <p:ext uri="{BB962C8B-B14F-4D97-AF65-F5344CB8AC3E}">
        <p14:creationId xmlns:p14="http://schemas.microsoft.com/office/powerpoint/2010/main" xmlns="" val="3142333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ortheasternwdb.org/"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www.coastalcounties.org/" TargetMode="External"/><Relationship Id="rId4" Type="http://schemas.openxmlformats.org/officeDocument/2006/relationships/hyperlink" Target="http://www.cwmwdb.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D467C4-4878-845F-29CA-436582B7B2DF}"/>
              </a:ext>
            </a:extLst>
          </p:cNvPr>
          <p:cNvSpPr>
            <a:spLocks noGrp="1"/>
          </p:cNvSpPr>
          <p:nvPr>
            <p:ph type="title"/>
          </p:nvPr>
        </p:nvSpPr>
        <p:spPr/>
        <p:txBody>
          <a:bodyPr>
            <a:normAutofit fontScale="90000"/>
          </a:bodyPr>
          <a:lstStyle/>
          <a:p>
            <a:pPr algn="ctr"/>
            <a:r>
              <a:rPr lang="en-US" b="1" dirty="0">
                <a:solidFill>
                  <a:srgbClr val="92D050"/>
                </a:solidFill>
              </a:rPr>
              <a:t>Workforce Boards &amp; Adult Education: How Do They Work Together</a:t>
            </a:r>
          </a:p>
        </p:txBody>
      </p:sp>
      <p:sp>
        <p:nvSpPr>
          <p:cNvPr id="4" name="Slide Number Placeholder 3">
            <a:extLst>
              <a:ext uri="{FF2B5EF4-FFF2-40B4-BE49-F238E27FC236}">
                <a16:creationId xmlns:a16="http://schemas.microsoft.com/office/drawing/2014/main" xmlns="" id="{7D90C9D8-3890-F4AA-296C-322CF6F1B32B}"/>
              </a:ext>
            </a:extLst>
          </p:cNvPr>
          <p:cNvSpPr>
            <a:spLocks noGrp="1"/>
          </p:cNvSpPr>
          <p:nvPr>
            <p:ph type="sldNum" sz="quarter" idx="12"/>
          </p:nvPr>
        </p:nvSpPr>
        <p:spPr/>
        <p:txBody>
          <a:bodyPr/>
          <a:lstStyle/>
          <a:p>
            <a:fld id="{A313B906-0EB9-4B4B-8C00-61D64A92D0B4}" type="slidenum">
              <a:rPr lang="en-US" smtClean="0"/>
              <a:pPr/>
              <a:t>1</a:t>
            </a:fld>
            <a:endParaRPr lang="en-US"/>
          </a:p>
        </p:txBody>
      </p:sp>
      <p:pic>
        <p:nvPicPr>
          <p:cNvPr id="5" name="Content Placeholder 4">
            <a:extLst>
              <a:ext uri="{FF2B5EF4-FFF2-40B4-BE49-F238E27FC236}">
                <a16:creationId xmlns:a16="http://schemas.microsoft.com/office/drawing/2014/main" xmlns="" id="{64F58A7D-6B56-2D17-B33E-B16AC3F6E505}"/>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21848" y="2733773"/>
            <a:ext cx="2052039" cy="1259966"/>
          </a:xfrm>
          <a:prstGeom prst="rect">
            <a:avLst/>
          </a:prstGeom>
        </p:spPr>
      </p:pic>
      <p:pic>
        <p:nvPicPr>
          <p:cNvPr id="6" name="Picture 5" descr="A picture containing text, font">
            <a:extLst>
              <a:ext uri="{FF2B5EF4-FFF2-40B4-BE49-F238E27FC236}">
                <a16:creationId xmlns:a16="http://schemas.microsoft.com/office/drawing/2014/main" xmlns="" id="{2136882C-DD5A-B52C-9BF9-C40CC181F09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38866" y="2733773"/>
            <a:ext cx="2948053" cy="1658198"/>
          </a:xfrm>
          <a:prstGeom prst="rect">
            <a:avLst/>
          </a:prstGeom>
        </p:spPr>
      </p:pic>
      <p:pic>
        <p:nvPicPr>
          <p:cNvPr id="7" name="Picture 6" descr="A close-up of a logo&#10;&#10;Description automatically generated with medium confidence">
            <a:extLst>
              <a:ext uri="{FF2B5EF4-FFF2-40B4-BE49-F238E27FC236}">
                <a16:creationId xmlns:a16="http://schemas.microsoft.com/office/drawing/2014/main" xmlns="" id="{636746AB-4800-0035-A4CF-EEF1850AE55F}"/>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951898" y="2927291"/>
            <a:ext cx="2433293" cy="872930"/>
          </a:xfrm>
          <a:prstGeom prst="rect">
            <a:avLst/>
          </a:prstGeom>
        </p:spPr>
      </p:pic>
      <p:sp>
        <p:nvSpPr>
          <p:cNvPr id="8" name="TextBox 7">
            <a:extLst>
              <a:ext uri="{FF2B5EF4-FFF2-40B4-BE49-F238E27FC236}">
                <a16:creationId xmlns:a16="http://schemas.microsoft.com/office/drawing/2014/main" xmlns="" id="{A3E9A6F5-62C1-4513-AB87-F2881534DF1D}"/>
              </a:ext>
            </a:extLst>
          </p:cNvPr>
          <p:cNvSpPr txBox="1"/>
          <p:nvPr/>
        </p:nvSpPr>
        <p:spPr>
          <a:xfrm>
            <a:off x="914400" y="4873658"/>
            <a:ext cx="7470791" cy="1046440"/>
          </a:xfrm>
          <a:prstGeom prst="rect">
            <a:avLst/>
          </a:prstGeom>
          <a:noFill/>
        </p:spPr>
        <p:txBody>
          <a:bodyPr wrap="square" rtlCol="0">
            <a:spAutoFit/>
          </a:bodyPr>
          <a:lstStyle/>
          <a:p>
            <a:pPr algn="ctr"/>
            <a:r>
              <a:rPr lang="en-US" sz="4400" b="1" dirty="0">
                <a:solidFill>
                  <a:schemeClr val="accent3"/>
                </a:solidFill>
              </a:rPr>
              <a:t>Nourish to Flourish</a:t>
            </a:r>
          </a:p>
          <a:p>
            <a:pPr algn="ctr"/>
            <a:r>
              <a:rPr lang="en-US" b="1" dirty="0"/>
              <a:t>MAEA Conference June 21, 2023</a:t>
            </a:r>
          </a:p>
        </p:txBody>
      </p:sp>
    </p:spTree>
    <p:extLst>
      <p:ext uri="{BB962C8B-B14F-4D97-AF65-F5344CB8AC3E}">
        <p14:creationId xmlns:p14="http://schemas.microsoft.com/office/powerpoint/2010/main" xmlns="" val="247415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210C7ED-D09A-42D5-BACC-9166EC920224}"/>
              </a:ext>
            </a:extLst>
          </p:cNvPr>
          <p:cNvSpPr/>
          <p:nvPr/>
        </p:nvSpPr>
        <p:spPr>
          <a:xfrm>
            <a:off x="0" y="0"/>
            <a:ext cx="9144000" cy="15327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xmlns="" id="{5FB67546-87B8-B868-0735-5425AB1A241D}"/>
              </a:ext>
            </a:extLst>
          </p:cNvPr>
          <p:cNvSpPr txBox="1">
            <a:spLocks/>
          </p:cNvSpPr>
          <p:nvPr/>
        </p:nvSpPr>
        <p:spPr>
          <a:xfrm>
            <a:off x="645318" y="152401"/>
            <a:ext cx="8158164" cy="1532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en-US" sz="2800" b="1" dirty="0">
                <a:solidFill>
                  <a:schemeClr val="bg1"/>
                </a:solidFill>
                <a:effectLst>
                  <a:outerShdw blurRad="38100" dist="38100" dir="2700000" algn="tl">
                    <a:srgbClr val="000000">
                      <a:alpha val="43137"/>
                    </a:srgbClr>
                  </a:outerShdw>
                </a:effectLst>
              </a:rPr>
              <a:t>Support for Job Seekers</a:t>
            </a:r>
          </a:p>
        </p:txBody>
      </p:sp>
      <p:sp>
        <p:nvSpPr>
          <p:cNvPr id="6" name="TextBox 5">
            <a:extLst>
              <a:ext uri="{FF2B5EF4-FFF2-40B4-BE49-F238E27FC236}">
                <a16:creationId xmlns:a16="http://schemas.microsoft.com/office/drawing/2014/main" xmlns="" id="{F440A7F3-E0C8-4428-B68C-33E2C54CC55E}"/>
              </a:ext>
            </a:extLst>
          </p:cNvPr>
          <p:cNvSpPr txBox="1"/>
          <p:nvPr/>
        </p:nvSpPr>
        <p:spPr>
          <a:xfrm>
            <a:off x="377072" y="1781666"/>
            <a:ext cx="8426410" cy="5216813"/>
          </a:xfrm>
          <a:prstGeom prst="rect">
            <a:avLst/>
          </a:prstGeom>
          <a:noFill/>
        </p:spPr>
        <p:txBody>
          <a:bodyPr wrap="square" rtlCol="0">
            <a:spAutoFit/>
          </a:bodyPr>
          <a:lstStyle/>
          <a:p>
            <a:pPr marL="342900" indent="-342900">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Career counseling and planning </a:t>
            </a:r>
          </a:p>
          <a:p>
            <a:pPr marL="342900" indent="-342900">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Identify career pathways </a:t>
            </a:r>
          </a:p>
          <a:p>
            <a:pPr marL="342900" indent="-342900">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Job placement and development</a:t>
            </a:r>
          </a:p>
          <a:p>
            <a:pPr marL="342900" indent="-342900">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Diploma/</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HiSET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completion</a:t>
            </a:r>
          </a:p>
          <a:p>
            <a:pPr marL="342900" marR="0" lvl="0" indent="-342900">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Attain post-secondary credentials</a:t>
            </a:r>
          </a:p>
          <a:p>
            <a:pPr marL="342900" marR="0" lvl="0" indent="-342900">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Link to work-based learning opportunities </a:t>
            </a:r>
          </a:p>
          <a:p>
            <a:pPr marL="342900" marR="0" lvl="0" indent="-342900">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Increase earning potential</a:t>
            </a:r>
          </a:p>
          <a:p>
            <a:pPr marL="342900" marR="0" lvl="0" indent="-342900">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Financial Literacy</a:t>
            </a:r>
          </a:p>
          <a:p>
            <a:pPr marL="342900" marR="0" lvl="0" indent="-342900">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Tuition assistance</a:t>
            </a:r>
          </a:p>
          <a:p>
            <a:pPr marL="342900" marR="0" lvl="0" indent="-342900">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Training supplies</a:t>
            </a:r>
          </a:p>
          <a:p>
            <a:pPr marL="342900" marR="0" lvl="0" indent="-342900">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Textbooks, tools, safety equipment, etc.</a:t>
            </a:r>
          </a:p>
          <a:p>
            <a:pPr marL="342900" marR="0" lvl="0" indent="-342900">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Transportation</a:t>
            </a:r>
          </a:p>
          <a:p>
            <a:pPr marL="342900" marR="0" lvl="0" indent="-342900">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Childcare</a:t>
            </a:r>
          </a:p>
          <a:p>
            <a:pPr marL="342900" marR="0" lvl="0" indent="-342900">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Clothing (Interview attire, required work uniforms)</a:t>
            </a:r>
          </a:p>
          <a:p>
            <a:pPr marL="342900" marR="0" lvl="0" indent="-342900">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Emergency Services (Automobile repairs)</a:t>
            </a:r>
          </a:p>
          <a:p>
            <a:pPr marL="342900" marR="0" lvl="0" indent="-342900">
              <a:spcBef>
                <a:spcPts val="0"/>
              </a:spcBef>
              <a:spcAft>
                <a:spcPts val="0"/>
              </a:spcAft>
              <a:buFont typeface="Wingdings" panose="05000000000000000000" pitchFamily="2" charset="2"/>
              <a:buChar char="Ø"/>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1893170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210C7ED-D09A-42D5-BACC-9166EC920224}"/>
              </a:ext>
            </a:extLst>
          </p:cNvPr>
          <p:cNvSpPr/>
          <p:nvPr/>
        </p:nvSpPr>
        <p:spPr>
          <a:xfrm>
            <a:off x="0" y="0"/>
            <a:ext cx="9144000" cy="15327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xmlns="" id="{5FB67546-87B8-B868-0735-5425AB1A241D}"/>
              </a:ext>
            </a:extLst>
          </p:cNvPr>
          <p:cNvSpPr txBox="1">
            <a:spLocks/>
          </p:cNvSpPr>
          <p:nvPr/>
        </p:nvSpPr>
        <p:spPr>
          <a:xfrm>
            <a:off x="645318" y="152401"/>
            <a:ext cx="8158164" cy="1532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en-US" sz="2800" b="1" dirty="0">
                <a:solidFill>
                  <a:schemeClr val="bg1"/>
                </a:solidFill>
                <a:effectLst>
                  <a:outerShdw blurRad="38100" dist="38100" dir="2700000" algn="tl">
                    <a:srgbClr val="000000">
                      <a:alpha val="43137"/>
                    </a:srgbClr>
                  </a:outerShdw>
                </a:effectLst>
              </a:rPr>
              <a:t>Integrated &amp; Coordinated WIOA Services</a:t>
            </a:r>
            <a:endParaRPr lang="en-US" sz="2800" b="1" spc="0" dirty="0">
              <a:solidFill>
                <a:schemeClr val="bg1"/>
              </a:solidFill>
            </a:endParaRPr>
          </a:p>
        </p:txBody>
      </p:sp>
      <p:sp>
        <p:nvSpPr>
          <p:cNvPr id="3" name="TextBox 2">
            <a:extLst>
              <a:ext uri="{FF2B5EF4-FFF2-40B4-BE49-F238E27FC236}">
                <a16:creationId xmlns:a16="http://schemas.microsoft.com/office/drawing/2014/main" xmlns="" id="{B1185CC4-4790-B27C-90F4-AC79D2C1FAD3}"/>
              </a:ext>
            </a:extLst>
          </p:cNvPr>
          <p:cNvSpPr txBox="1"/>
          <p:nvPr/>
        </p:nvSpPr>
        <p:spPr>
          <a:xfrm>
            <a:off x="1436254" y="2530715"/>
            <a:ext cx="6271491" cy="1200329"/>
          </a:xfrm>
          <a:prstGeom prst="rect">
            <a:avLst/>
          </a:prstGeom>
          <a:noFill/>
        </p:spPr>
        <p:txBody>
          <a:bodyPr wrap="square" rtlCol="0">
            <a:spAutoFit/>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The Workforce Innovation and Opportunity Act (WIOA) calls for an integrated and coordinated service delivery system that leverages and maximizes resources in a way that reduces unnecessary duplication of services. </a:t>
            </a:r>
            <a:endParaRPr lang="en-US" sz="18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xmlns="" val="1275594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210C7ED-D09A-42D5-BACC-9166EC920224}"/>
              </a:ext>
            </a:extLst>
          </p:cNvPr>
          <p:cNvSpPr/>
          <p:nvPr/>
        </p:nvSpPr>
        <p:spPr>
          <a:xfrm>
            <a:off x="0" y="0"/>
            <a:ext cx="9144000" cy="15327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xmlns="" id="{5FB67546-87B8-B868-0735-5425AB1A241D}"/>
              </a:ext>
            </a:extLst>
          </p:cNvPr>
          <p:cNvSpPr txBox="1">
            <a:spLocks/>
          </p:cNvSpPr>
          <p:nvPr/>
        </p:nvSpPr>
        <p:spPr>
          <a:xfrm>
            <a:off x="645318" y="152401"/>
            <a:ext cx="8158164" cy="1532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en-US" sz="2800" b="1" dirty="0">
                <a:solidFill>
                  <a:schemeClr val="bg1"/>
                </a:solidFill>
                <a:effectLst>
                  <a:outerShdw blurRad="38100" dist="38100" dir="2700000" algn="tl">
                    <a:srgbClr val="000000">
                      <a:alpha val="43137"/>
                    </a:srgbClr>
                  </a:outerShdw>
                </a:effectLst>
              </a:rPr>
              <a:t>WIOA 1B &amp; Adult Ed</a:t>
            </a:r>
          </a:p>
          <a:p>
            <a:pPr algn="ctr"/>
            <a:r>
              <a:rPr lang="en-US" sz="2800" b="1" dirty="0">
                <a:solidFill>
                  <a:schemeClr val="bg1"/>
                </a:solidFill>
                <a:effectLst>
                  <a:outerShdw blurRad="38100" dist="38100" dir="2700000" algn="tl">
                    <a:srgbClr val="000000">
                      <a:alpha val="43137"/>
                    </a:srgbClr>
                  </a:outerShdw>
                </a:effectLst>
              </a:rPr>
              <a:t>A Marriage Made in Heaven</a:t>
            </a:r>
          </a:p>
        </p:txBody>
      </p:sp>
      <p:sp>
        <p:nvSpPr>
          <p:cNvPr id="3" name="TextBox 2">
            <a:extLst>
              <a:ext uri="{FF2B5EF4-FFF2-40B4-BE49-F238E27FC236}">
                <a16:creationId xmlns:a16="http://schemas.microsoft.com/office/drawing/2014/main" xmlns="" id="{1415BCD7-D3BA-F6C2-2DB9-D6E2B9066153}"/>
              </a:ext>
            </a:extLst>
          </p:cNvPr>
          <p:cNvSpPr txBox="1"/>
          <p:nvPr/>
        </p:nvSpPr>
        <p:spPr>
          <a:xfrm>
            <a:off x="645318" y="1837510"/>
            <a:ext cx="7685882" cy="1015663"/>
          </a:xfrm>
          <a:prstGeom prst="rect">
            <a:avLst/>
          </a:prstGeom>
          <a:noFill/>
        </p:spPr>
        <p:txBody>
          <a:bodyPr wrap="square" rtlCol="0">
            <a:spAutoFit/>
          </a:bodyPr>
          <a:lstStyle/>
          <a:p>
            <a:pPr algn="ctr"/>
            <a:r>
              <a:rPr lang="en-US" sz="6000" b="1" kern="100"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Projects</a:t>
            </a:r>
          </a:p>
        </p:txBody>
      </p:sp>
      <p:sp>
        <p:nvSpPr>
          <p:cNvPr id="5" name="TextBox 4">
            <a:extLst>
              <a:ext uri="{FF2B5EF4-FFF2-40B4-BE49-F238E27FC236}">
                <a16:creationId xmlns:a16="http://schemas.microsoft.com/office/drawing/2014/main" xmlns="" id="{94F6AE02-8EAA-CDD5-5E03-D8AFBD9C8AD2}"/>
              </a:ext>
            </a:extLst>
          </p:cNvPr>
          <p:cNvSpPr txBox="1"/>
          <p:nvPr/>
        </p:nvSpPr>
        <p:spPr>
          <a:xfrm>
            <a:off x="1005535" y="2669316"/>
            <a:ext cx="7565808" cy="2542363"/>
          </a:xfrm>
          <a:prstGeom prst="rect">
            <a:avLst/>
          </a:prstGeom>
          <a:noFill/>
        </p:spPr>
        <p:txBody>
          <a:bodyPr wrap="square" rtlCol="0">
            <a:spAutoFit/>
          </a:bodyPr>
          <a:lstStyle/>
          <a:p>
            <a:pPr marL="342900" marR="0" lvl="0" indent="-342900">
              <a:lnSpc>
                <a:spcPct val="150000"/>
              </a:lnSpc>
              <a:spcBef>
                <a:spcPts val="0"/>
              </a:spcBef>
              <a:spcAft>
                <a:spcPts val="0"/>
              </a:spcAft>
              <a:buFont typeface="Wingdings" panose="05000000000000000000" pitchFamily="2" charset="2"/>
              <a:buChar char="Ø"/>
            </a:pPr>
            <a:r>
              <a:rPr lang="en-US" kern="100" dirty="0">
                <a:latin typeface="Calibri" panose="020F0502020204030204" pitchFamily="34" charset="0"/>
                <a:ea typeface="Calibri" panose="020F0502020204030204" pitchFamily="34" charset="0"/>
                <a:cs typeface="Times New Roman" panose="02020603050405020304" pitchFamily="18" charset="0"/>
              </a:rPr>
              <a:t>Employer need (Business)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Training (Adult Ed)</a:t>
            </a:r>
          </a:p>
          <a:p>
            <a:pPr marL="342900" marR="0" lvl="0" indent="-342900">
              <a:lnSpc>
                <a:spcPct val="150000"/>
              </a:lnSpc>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Job Seeker support (WIOA 1B)</a:t>
            </a:r>
          </a:p>
          <a:p>
            <a:pPr marL="342900" marR="0" lvl="0" indent="-342900">
              <a:lnSpc>
                <a:spcPct val="150000"/>
              </a:lnSpc>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Communication</a:t>
            </a:r>
          </a:p>
          <a:p>
            <a:pPr marL="342900" marR="0" lvl="0" indent="-342900">
              <a:lnSpc>
                <a:spcPct val="150000"/>
              </a:lnSpc>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Partnership</a:t>
            </a:r>
          </a:p>
          <a:p>
            <a:pPr marL="342900" marR="0" lvl="0" indent="-342900">
              <a:lnSpc>
                <a:spcPct val="150000"/>
              </a:lnSpc>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Timeliness</a:t>
            </a:r>
          </a:p>
        </p:txBody>
      </p:sp>
    </p:spTree>
    <p:extLst>
      <p:ext uri="{BB962C8B-B14F-4D97-AF65-F5344CB8AC3E}">
        <p14:creationId xmlns:p14="http://schemas.microsoft.com/office/powerpoint/2010/main" xmlns="" val="1266494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32585DBA-9C97-D3C3-A9F7-A3298B800C1C}"/>
              </a:ext>
            </a:extLst>
          </p:cNvPr>
          <p:cNvSpPr>
            <a:spLocks noGrp="1"/>
          </p:cNvSpPr>
          <p:nvPr>
            <p:ph type="sldNum" sz="quarter" idx="12"/>
          </p:nvPr>
        </p:nvSpPr>
        <p:spPr/>
        <p:txBody>
          <a:bodyPr/>
          <a:lstStyle/>
          <a:p>
            <a:fld id="{A313B906-0EB9-4B4B-8C00-61D64A92D0B4}" type="slidenum">
              <a:rPr lang="en-US" smtClean="0"/>
              <a:pPr/>
              <a:t>13</a:t>
            </a:fld>
            <a:endParaRPr lang="en-US"/>
          </a:p>
        </p:txBody>
      </p:sp>
      <p:pic>
        <p:nvPicPr>
          <p:cNvPr id="6" name="Picture 5" descr="Wooden blocks with question marks">
            <a:extLst>
              <a:ext uri="{FF2B5EF4-FFF2-40B4-BE49-F238E27FC236}">
                <a16:creationId xmlns:a16="http://schemas.microsoft.com/office/drawing/2014/main" xmlns="" id="{841B070B-42F1-1F40-2EB7-F3897A233BE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14021" y="1917568"/>
            <a:ext cx="6117996" cy="4078664"/>
          </a:xfrm>
          <a:prstGeom prst="rect">
            <a:avLst/>
          </a:prstGeom>
        </p:spPr>
      </p:pic>
      <p:sp>
        <p:nvSpPr>
          <p:cNvPr id="7" name="TextBox 6">
            <a:extLst>
              <a:ext uri="{FF2B5EF4-FFF2-40B4-BE49-F238E27FC236}">
                <a16:creationId xmlns:a16="http://schemas.microsoft.com/office/drawing/2014/main" xmlns="" id="{F83EECBA-C2FA-FD38-A67F-DD852283CB58}"/>
              </a:ext>
            </a:extLst>
          </p:cNvPr>
          <p:cNvSpPr txBox="1"/>
          <p:nvPr/>
        </p:nvSpPr>
        <p:spPr>
          <a:xfrm>
            <a:off x="1178351" y="452487"/>
            <a:ext cx="6419653" cy="1015663"/>
          </a:xfrm>
          <a:prstGeom prst="rect">
            <a:avLst/>
          </a:prstGeom>
          <a:noFill/>
        </p:spPr>
        <p:txBody>
          <a:bodyPr wrap="square" rtlCol="0">
            <a:spAutoFit/>
          </a:bodyPr>
          <a:lstStyle/>
          <a:p>
            <a:pPr algn="ctr"/>
            <a:r>
              <a:rPr lang="en-US" sz="6000" b="1" dirty="0"/>
              <a:t>Questions?</a:t>
            </a:r>
          </a:p>
        </p:txBody>
      </p:sp>
    </p:spTree>
    <p:extLst>
      <p:ext uri="{BB962C8B-B14F-4D97-AF65-F5344CB8AC3E}">
        <p14:creationId xmlns:p14="http://schemas.microsoft.com/office/powerpoint/2010/main" xmlns="" val="2148073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210C7ED-D09A-42D5-BACC-9166EC920224}"/>
              </a:ext>
            </a:extLst>
          </p:cNvPr>
          <p:cNvSpPr/>
          <p:nvPr/>
        </p:nvSpPr>
        <p:spPr>
          <a:xfrm>
            <a:off x="0" y="0"/>
            <a:ext cx="9144000" cy="15327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xmlns="" id="{585BB253-444C-5C77-8E6B-754812E39906}"/>
              </a:ext>
            </a:extLst>
          </p:cNvPr>
          <p:cNvSpPr>
            <a:spLocks noGrp="1"/>
          </p:cNvSpPr>
          <p:nvPr>
            <p:ph type="title"/>
          </p:nvPr>
        </p:nvSpPr>
        <p:spPr>
          <a:xfrm>
            <a:off x="492918" y="1"/>
            <a:ext cx="8158164" cy="1532708"/>
          </a:xfrm>
        </p:spPr>
        <p:txBody>
          <a:bodyPr>
            <a:normAutofit/>
          </a:bodyPr>
          <a:lstStyle/>
          <a:p>
            <a:pPr algn="ctr"/>
            <a:r>
              <a:rPr lang="en-US" sz="2800" b="1" dirty="0">
                <a:solidFill>
                  <a:schemeClr val="bg1"/>
                </a:solidFill>
                <a:effectLst>
                  <a:outerShdw blurRad="38100" dist="38100" dir="2700000" algn="tl">
                    <a:srgbClr val="000000">
                      <a:alpha val="43137"/>
                    </a:srgbClr>
                  </a:outerShdw>
                </a:effectLst>
              </a:rPr>
              <a:t>Overview of Workforce System</a:t>
            </a:r>
            <a:endParaRPr lang="en-US" sz="2800" b="1" spc="0" dirty="0">
              <a:solidFill>
                <a:schemeClr val="bg1"/>
              </a:solidFill>
            </a:endParaRPr>
          </a:p>
        </p:txBody>
      </p:sp>
      <p:sp>
        <p:nvSpPr>
          <p:cNvPr id="2" name="Content Placeholder 2">
            <a:extLst>
              <a:ext uri="{FF2B5EF4-FFF2-40B4-BE49-F238E27FC236}">
                <a16:creationId xmlns:a16="http://schemas.microsoft.com/office/drawing/2014/main" xmlns="" id="{93D62B4E-18C6-E28A-D5DE-6B6157106E4C}"/>
              </a:ext>
            </a:extLst>
          </p:cNvPr>
          <p:cNvSpPr>
            <a:spLocks noGrp="1"/>
          </p:cNvSpPr>
          <p:nvPr>
            <p:ph idx="1"/>
          </p:nvPr>
        </p:nvSpPr>
        <p:spPr>
          <a:xfrm>
            <a:off x="927473" y="2286002"/>
            <a:ext cx="7380504" cy="3733798"/>
          </a:xfrm>
        </p:spPr>
        <p:txBody>
          <a:bodyPr/>
          <a:lstStyle/>
          <a:p>
            <a:pPr>
              <a:buNone/>
            </a:pPr>
            <a:r>
              <a:rPr lang="en-US" sz="2400" b="1" dirty="0"/>
              <a:t>What is Workforce Development?</a:t>
            </a:r>
          </a:p>
          <a:p>
            <a:pPr>
              <a:buNone/>
            </a:pPr>
            <a:endParaRPr lang="en-US" sz="800" dirty="0"/>
          </a:p>
          <a:p>
            <a:r>
              <a:rPr lang="en-US" sz="2000" dirty="0"/>
              <a:t>Workforce Development involves activities and services designed to increase individuals’ employment and earning potential.</a:t>
            </a:r>
            <a:br>
              <a:rPr lang="en-US" sz="2000" dirty="0"/>
            </a:br>
            <a:r>
              <a:rPr lang="en-US" sz="1050" dirty="0"/>
              <a:t>   </a:t>
            </a:r>
          </a:p>
          <a:p>
            <a:pPr marL="547688" lvl="2" indent="-320675">
              <a:buFont typeface="Wingdings" panose="05000000000000000000" pitchFamily="2" charset="2"/>
              <a:buChar char="§"/>
            </a:pPr>
            <a:r>
              <a:rPr lang="en-US" sz="1800" dirty="0"/>
              <a:t>Job search, placement assistance, career counseling, training, and other job preparation activities</a:t>
            </a:r>
          </a:p>
          <a:p>
            <a:pPr lvl="1">
              <a:buNone/>
            </a:pPr>
            <a:r>
              <a:rPr lang="en-US" sz="1600" dirty="0"/>
              <a:t>    </a:t>
            </a:r>
          </a:p>
          <a:p>
            <a:r>
              <a:rPr lang="en-US" sz="2000" dirty="0"/>
              <a:t>Workforce development is also referred to as “workforce investment” or “employment services.”</a:t>
            </a:r>
          </a:p>
        </p:txBody>
      </p:sp>
    </p:spTree>
    <p:extLst>
      <p:ext uri="{BB962C8B-B14F-4D97-AF65-F5344CB8AC3E}">
        <p14:creationId xmlns:p14="http://schemas.microsoft.com/office/powerpoint/2010/main" xmlns="" val="126759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210C7ED-D09A-42D5-BACC-9166EC920224}"/>
              </a:ext>
            </a:extLst>
          </p:cNvPr>
          <p:cNvSpPr/>
          <p:nvPr/>
        </p:nvSpPr>
        <p:spPr>
          <a:xfrm>
            <a:off x="0" y="0"/>
            <a:ext cx="9144000" cy="15327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xmlns="" id="{5FB67546-87B8-B868-0735-5425AB1A241D}"/>
              </a:ext>
            </a:extLst>
          </p:cNvPr>
          <p:cNvSpPr txBox="1">
            <a:spLocks/>
          </p:cNvSpPr>
          <p:nvPr/>
        </p:nvSpPr>
        <p:spPr>
          <a:xfrm>
            <a:off x="645318" y="152401"/>
            <a:ext cx="8158164" cy="1532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en-US" sz="2800" b="1" dirty="0">
                <a:solidFill>
                  <a:schemeClr val="bg1"/>
                </a:solidFill>
                <a:effectLst>
                  <a:outerShdw blurRad="38100" dist="38100" dir="2700000" algn="tl">
                    <a:srgbClr val="000000">
                      <a:alpha val="43137"/>
                    </a:srgbClr>
                  </a:outerShdw>
                </a:effectLst>
              </a:rPr>
              <a:t>PY21 Maine WIOA Service Persons w/ Barriers to Employment</a:t>
            </a:r>
            <a:endParaRPr lang="en-US" sz="2800" b="1" spc="0" dirty="0">
              <a:solidFill>
                <a:schemeClr val="bg1"/>
              </a:solidFill>
            </a:endParaRPr>
          </a:p>
        </p:txBody>
      </p:sp>
      <p:pic>
        <p:nvPicPr>
          <p:cNvPr id="7" name="Picture 6">
            <a:extLst>
              <a:ext uri="{FF2B5EF4-FFF2-40B4-BE49-F238E27FC236}">
                <a16:creationId xmlns:a16="http://schemas.microsoft.com/office/drawing/2014/main" xmlns="" id="{9D4058E4-C437-5815-7506-EDAE8FBE1284}"/>
              </a:ext>
            </a:extLst>
          </p:cNvPr>
          <p:cNvPicPr>
            <a:picLocks noChangeAspect="1"/>
          </p:cNvPicPr>
          <p:nvPr/>
        </p:nvPicPr>
        <p:blipFill>
          <a:blip r:embed="rId2" cstate="print"/>
          <a:stretch>
            <a:fillRect/>
          </a:stretch>
        </p:blipFill>
        <p:spPr>
          <a:xfrm>
            <a:off x="724805" y="2079467"/>
            <a:ext cx="7694389" cy="3452884"/>
          </a:xfrm>
          <a:prstGeom prst="rect">
            <a:avLst/>
          </a:prstGeom>
        </p:spPr>
      </p:pic>
    </p:spTree>
    <p:extLst>
      <p:ext uri="{BB962C8B-B14F-4D97-AF65-F5344CB8AC3E}">
        <p14:creationId xmlns:p14="http://schemas.microsoft.com/office/powerpoint/2010/main" xmlns="" val="4101111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210C7ED-D09A-42D5-BACC-9166EC920224}"/>
              </a:ext>
            </a:extLst>
          </p:cNvPr>
          <p:cNvSpPr/>
          <p:nvPr/>
        </p:nvSpPr>
        <p:spPr>
          <a:xfrm>
            <a:off x="0" y="0"/>
            <a:ext cx="9144000" cy="15327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xmlns="" id="{3CF38136-C0A4-54F7-8C64-A8E920CA8B51}"/>
              </a:ext>
            </a:extLst>
          </p:cNvPr>
          <p:cNvSpPr txBox="1">
            <a:spLocks/>
          </p:cNvSpPr>
          <p:nvPr/>
        </p:nvSpPr>
        <p:spPr>
          <a:xfrm>
            <a:off x="645318" y="152401"/>
            <a:ext cx="8158164" cy="1532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en-US" sz="2800" b="1" dirty="0">
                <a:solidFill>
                  <a:schemeClr val="bg1"/>
                </a:solidFill>
                <a:effectLst>
                  <a:outerShdw blurRad="38100" dist="38100" dir="2700000" algn="tl">
                    <a:srgbClr val="000000">
                      <a:alpha val="43137"/>
                    </a:srgbClr>
                  </a:outerShdw>
                </a:effectLst>
              </a:rPr>
              <a:t>Workforce Development: A Historical Review</a:t>
            </a:r>
            <a:endParaRPr lang="en-US" sz="2800" b="1" spc="0" dirty="0">
              <a:solidFill>
                <a:schemeClr val="bg1"/>
              </a:solidFill>
            </a:endParaRPr>
          </a:p>
        </p:txBody>
      </p:sp>
      <p:sp>
        <p:nvSpPr>
          <p:cNvPr id="7" name="TextBox 6">
            <a:extLst>
              <a:ext uri="{FF2B5EF4-FFF2-40B4-BE49-F238E27FC236}">
                <a16:creationId xmlns:a16="http://schemas.microsoft.com/office/drawing/2014/main" xmlns="" id="{148AA210-79AF-DA80-702B-E1A04D685A68}"/>
              </a:ext>
            </a:extLst>
          </p:cNvPr>
          <p:cNvSpPr txBox="1"/>
          <p:nvPr/>
        </p:nvSpPr>
        <p:spPr>
          <a:xfrm>
            <a:off x="1715675" y="2102177"/>
            <a:ext cx="6052008" cy="3338735"/>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en-US" b="1" dirty="0">
                <a:solidFill>
                  <a:srgbClr val="0070C0"/>
                </a:solidFill>
              </a:rPr>
              <a:t>Employment Service  </a:t>
            </a:r>
            <a:r>
              <a:rPr lang="en-US" dirty="0"/>
              <a:t>(1933 Wagner-Peyser Act)</a:t>
            </a:r>
          </a:p>
          <a:p>
            <a:pPr marL="285750" indent="-285750">
              <a:lnSpc>
                <a:spcPct val="200000"/>
              </a:lnSpc>
              <a:buFont typeface="Wingdings" panose="05000000000000000000" pitchFamily="2" charset="2"/>
              <a:buChar char="Ø"/>
            </a:pPr>
            <a:r>
              <a:rPr lang="en-US" b="1" dirty="0">
                <a:solidFill>
                  <a:srgbClr val="0070C0"/>
                </a:solidFill>
              </a:rPr>
              <a:t>MDTA</a:t>
            </a:r>
            <a:r>
              <a:rPr lang="en-US" dirty="0"/>
              <a:t>  (1962 Manpower Development Training Act)</a:t>
            </a:r>
          </a:p>
          <a:p>
            <a:pPr marL="285750" indent="-285750">
              <a:lnSpc>
                <a:spcPct val="200000"/>
              </a:lnSpc>
              <a:buFont typeface="Wingdings" panose="05000000000000000000" pitchFamily="2" charset="2"/>
              <a:buChar char="Ø"/>
            </a:pPr>
            <a:r>
              <a:rPr lang="en-US" b="1" dirty="0">
                <a:solidFill>
                  <a:srgbClr val="0070C0"/>
                </a:solidFill>
              </a:rPr>
              <a:t>CETA</a:t>
            </a:r>
            <a:r>
              <a:rPr lang="en-US" dirty="0"/>
              <a:t>  (1973 Comprehensive Employment and Training Act)</a:t>
            </a:r>
          </a:p>
          <a:p>
            <a:pPr marL="285750" indent="-285750">
              <a:lnSpc>
                <a:spcPct val="200000"/>
              </a:lnSpc>
              <a:buFont typeface="Wingdings" panose="05000000000000000000" pitchFamily="2" charset="2"/>
              <a:buChar char="Ø"/>
            </a:pPr>
            <a:r>
              <a:rPr lang="en-US" b="1" dirty="0">
                <a:solidFill>
                  <a:srgbClr val="0070C0"/>
                </a:solidFill>
              </a:rPr>
              <a:t>JTPA</a:t>
            </a:r>
            <a:r>
              <a:rPr lang="en-US" dirty="0"/>
              <a:t>  (1982 Job Training Partnership Act)</a:t>
            </a:r>
          </a:p>
          <a:p>
            <a:pPr marL="285750" indent="-285750">
              <a:lnSpc>
                <a:spcPct val="200000"/>
              </a:lnSpc>
              <a:buFont typeface="Wingdings" panose="05000000000000000000" pitchFamily="2" charset="2"/>
              <a:buChar char="Ø"/>
            </a:pPr>
            <a:r>
              <a:rPr lang="en-US" b="1" dirty="0">
                <a:solidFill>
                  <a:srgbClr val="0070C0"/>
                </a:solidFill>
              </a:rPr>
              <a:t>WIA </a:t>
            </a:r>
            <a:r>
              <a:rPr lang="en-US" dirty="0"/>
              <a:t> (1998 Workforce Investment Act)</a:t>
            </a:r>
          </a:p>
          <a:p>
            <a:pPr marL="285750" indent="-285750">
              <a:lnSpc>
                <a:spcPct val="200000"/>
              </a:lnSpc>
              <a:buFont typeface="Wingdings" panose="05000000000000000000" pitchFamily="2" charset="2"/>
              <a:buChar char="Ø"/>
            </a:pPr>
            <a:r>
              <a:rPr lang="en-US" b="1" dirty="0">
                <a:solidFill>
                  <a:srgbClr val="0070C0"/>
                </a:solidFill>
              </a:rPr>
              <a:t>WIOA </a:t>
            </a:r>
            <a:r>
              <a:rPr lang="en-US" dirty="0"/>
              <a:t> (2014 Workforce Innovation &amp; Opportunity Act)</a:t>
            </a:r>
          </a:p>
        </p:txBody>
      </p:sp>
    </p:spTree>
    <p:extLst>
      <p:ext uri="{BB962C8B-B14F-4D97-AF65-F5344CB8AC3E}">
        <p14:creationId xmlns:p14="http://schemas.microsoft.com/office/powerpoint/2010/main" xmlns="" val="289364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210C7ED-D09A-42D5-BACC-9166EC920224}"/>
              </a:ext>
            </a:extLst>
          </p:cNvPr>
          <p:cNvSpPr/>
          <p:nvPr/>
        </p:nvSpPr>
        <p:spPr>
          <a:xfrm>
            <a:off x="0" y="0"/>
            <a:ext cx="9144000" cy="15327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xmlns="" id="{CDD7CA44-0340-0649-C225-FD4DAD56AE8D}"/>
              </a:ext>
            </a:extLst>
          </p:cNvPr>
          <p:cNvSpPr txBox="1">
            <a:spLocks/>
          </p:cNvSpPr>
          <p:nvPr/>
        </p:nvSpPr>
        <p:spPr>
          <a:xfrm>
            <a:off x="645318" y="152401"/>
            <a:ext cx="8158164" cy="1532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en-US" sz="2800" b="1" dirty="0">
                <a:solidFill>
                  <a:schemeClr val="bg1"/>
                </a:solidFill>
                <a:effectLst>
                  <a:outerShdw blurRad="38100" dist="38100" dir="2700000" algn="tl">
                    <a:srgbClr val="000000">
                      <a:alpha val="43137"/>
                    </a:srgbClr>
                  </a:outerShdw>
                </a:effectLst>
              </a:rPr>
              <a:t>Workforce Development Nationwide</a:t>
            </a:r>
            <a:endParaRPr lang="en-US" sz="2800" b="1" spc="0" dirty="0">
              <a:solidFill>
                <a:schemeClr val="bg1"/>
              </a:solidFill>
            </a:endParaRPr>
          </a:p>
        </p:txBody>
      </p:sp>
      <p:sp>
        <p:nvSpPr>
          <p:cNvPr id="5" name="Content Placeholder 2">
            <a:extLst>
              <a:ext uri="{FF2B5EF4-FFF2-40B4-BE49-F238E27FC236}">
                <a16:creationId xmlns:a16="http://schemas.microsoft.com/office/drawing/2014/main" xmlns="" id="{9203DF42-E44B-6058-D25F-EC5F787A78FF}"/>
              </a:ext>
            </a:extLst>
          </p:cNvPr>
          <p:cNvSpPr>
            <a:spLocks noGrp="1"/>
          </p:cNvSpPr>
          <p:nvPr>
            <p:ph idx="1"/>
          </p:nvPr>
        </p:nvSpPr>
        <p:spPr>
          <a:xfrm>
            <a:off x="852591" y="2110516"/>
            <a:ext cx="7744654" cy="3916363"/>
          </a:xfrm>
        </p:spPr>
        <p:txBody>
          <a:bodyPr>
            <a:normAutofit fontScale="92500" lnSpcReduction="10000"/>
          </a:bodyPr>
          <a:lstStyle/>
          <a:p>
            <a:pPr marL="227013" indent="-227013">
              <a:lnSpc>
                <a:spcPct val="100000"/>
              </a:lnSpc>
              <a:buFont typeface="Arial" pitchFamily="34" charset="0"/>
              <a:buChar char="•"/>
            </a:pPr>
            <a:r>
              <a:rPr lang="en-US" sz="1800" dirty="0">
                <a:latin typeface="Arial" panose="020B0604020202020204" pitchFamily="34" charset="0"/>
                <a:cs typeface="Arial" panose="020B0604020202020204" pitchFamily="34" charset="0"/>
              </a:rPr>
              <a:t>More than 560 Local Workforce Development Boards (LWBs) nationwide are responsible for overseeing the implementation of America’s public workforce investment system in their local communities.</a:t>
            </a:r>
            <a:r>
              <a:rPr lang="en-US" sz="3900" dirty="0">
                <a:latin typeface="Arial" panose="020B0604020202020204" pitchFamily="34" charset="0"/>
                <a:cs typeface="Arial" panose="020B0604020202020204" pitchFamily="34" charset="0"/>
              </a:rPr>
              <a:t/>
            </a:r>
            <a:br>
              <a:rPr lang="en-US" sz="39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  </a:t>
            </a:r>
            <a:endParaRPr lang="en-US" sz="500" dirty="0">
              <a:latin typeface="Arial" panose="020B0604020202020204" pitchFamily="34" charset="0"/>
              <a:cs typeface="Arial" panose="020B0604020202020204" pitchFamily="34" charset="0"/>
            </a:endParaRPr>
          </a:p>
          <a:p>
            <a:pPr marL="227013" indent="-227013">
              <a:lnSpc>
                <a:spcPct val="100000"/>
              </a:lnSpc>
              <a:buFont typeface="Arial" pitchFamily="34" charset="0"/>
              <a:buChar char="•"/>
            </a:pPr>
            <a:r>
              <a:rPr lang="en-US" sz="1800" dirty="0">
                <a:latin typeface="Arial" panose="020B0604020202020204" pitchFamily="34" charset="0"/>
                <a:cs typeface="Arial" panose="020B0604020202020204" pitchFamily="34" charset="0"/>
              </a:rPr>
              <a:t>There is a nationwide system of public and private agencies working in partnership with local communities and businesses. </a:t>
            </a:r>
          </a:p>
          <a:p>
            <a:pPr marL="227013" indent="-227013">
              <a:lnSpc>
                <a:spcPct val="100000"/>
              </a:lnSpc>
              <a:buNone/>
            </a:pPr>
            <a:endParaRPr lang="en-US" sz="600" dirty="0">
              <a:latin typeface="Arial" panose="020B0604020202020204" pitchFamily="34" charset="0"/>
              <a:cs typeface="Arial" panose="020B0604020202020204" pitchFamily="34" charset="0"/>
            </a:endParaRPr>
          </a:p>
          <a:p>
            <a:pPr marL="227013" indent="-227013">
              <a:lnSpc>
                <a:spcPct val="100000"/>
              </a:lnSpc>
              <a:buFont typeface="Arial" pitchFamily="34" charset="0"/>
              <a:buChar char="•"/>
            </a:pPr>
            <a:r>
              <a:rPr lang="en-US" sz="1800" dirty="0">
                <a:latin typeface="Arial" panose="020B0604020202020204" pitchFamily="34" charset="0"/>
                <a:cs typeface="Arial" panose="020B0604020202020204" pitchFamily="34" charset="0"/>
              </a:rPr>
              <a:t>The 2014 Workforce Innovation &amp; Opportunity Act (WIOA) mandated that partners involved in workforce development integrate services in order to improve the skills of America’s workforce, reduce welfare dependency, and enhance the nation’s productivity and competitiveness.</a:t>
            </a:r>
          </a:p>
          <a:p>
            <a:pPr marL="227013" indent="-227013">
              <a:lnSpc>
                <a:spcPct val="100000"/>
              </a:lnSpc>
              <a:buNone/>
            </a:pPr>
            <a:r>
              <a:rPr lang="en-US" sz="600" dirty="0">
                <a:latin typeface="Arial" panose="020B0604020202020204" pitchFamily="34" charset="0"/>
                <a:cs typeface="Arial" panose="020B0604020202020204" pitchFamily="34" charset="0"/>
              </a:rPr>
              <a:t>  </a:t>
            </a:r>
          </a:p>
          <a:p>
            <a:pPr marL="227013" indent="-227013">
              <a:lnSpc>
                <a:spcPct val="100000"/>
              </a:lnSpc>
              <a:buFont typeface="Arial" pitchFamily="34" charset="0"/>
              <a:buChar char="•"/>
            </a:pPr>
            <a:r>
              <a:rPr lang="en-US" sz="1800" dirty="0">
                <a:latin typeface="Arial" panose="020B0604020202020204" pitchFamily="34" charset="0"/>
                <a:cs typeface="Arial" panose="020B0604020202020204" pitchFamily="34" charset="0"/>
              </a:rPr>
              <a:t>This requires collaboration among the numerous federal, state, and local agencies, non-profit organizations, employers, and workers.</a:t>
            </a:r>
          </a:p>
        </p:txBody>
      </p:sp>
    </p:spTree>
    <p:extLst>
      <p:ext uri="{BB962C8B-B14F-4D97-AF65-F5344CB8AC3E}">
        <p14:creationId xmlns:p14="http://schemas.microsoft.com/office/powerpoint/2010/main" xmlns="" val="85197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210C7ED-D09A-42D5-BACC-9166EC920224}"/>
              </a:ext>
            </a:extLst>
          </p:cNvPr>
          <p:cNvSpPr/>
          <p:nvPr/>
        </p:nvSpPr>
        <p:spPr>
          <a:xfrm>
            <a:off x="0" y="0"/>
            <a:ext cx="9144000" cy="15327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xmlns="" id="{D5E69A19-DDDD-248B-BD1D-FF63F9519AF9}"/>
              </a:ext>
            </a:extLst>
          </p:cNvPr>
          <p:cNvSpPr txBox="1">
            <a:spLocks/>
          </p:cNvSpPr>
          <p:nvPr/>
        </p:nvSpPr>
        <p:spPr>
          <a:xfrm>
            <a:off x="645318" y="152401"/>
            <a:ext cx="8158164" cy="1532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en-US" sz="2800" b="1" dirty="0">
                <a:solidFill>
                  <a:schemeClr val="bg1"/>
                </a:solidFill>
                <a:effectLst>
                  <a:outerShdw blurRad="38100" dist="38100" dir="2700000" algn="tl">
                    <a:srgbClr val="000000">
                      <a:alpha val="43137"/>
                    </a:srgbClr>
                  </a:outerShdw>
                </a:effectLst>
              </a:rPr>
              <a:t>A Regional Workforce System</a:t>
            </a:r>
            <a:endParaRPr lang="en-US" sz="2800" b="1" spc="0" dirty="0">
              <a:solidFill>
                <a:schemeClr val="bg1"/>
              </a:solidFill>
            </a:endParaRPr>
          </a:p>
        </p:txBody>
      </p:sp>
      <p:pic>
        <p:nvPicPr>
          <p:cNvPr id="5" name="Picture 1">
            <a:extLst>
              <a:ext uri="{FF2B5EF4-FFF2-40B4-BE49-F238E27FC236}">
                <a16:creationId xmlns:a16="http://schemas.microsoft.com/office/drawing/2014/main" xmlns="" id="{B949AF03-4F3E-137A-EF27-6CA5434D851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11163" y="1837510"/>
            <a:ext cx="2925830" cy="4356915"/>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7" name="Table 6">
            <a:extLst>
              <a:ext uri="{FF2B5EF4-FFF2-40B4-BE49-F238E27FC236}">
                <a16:creationId xmlns:a16="http://schemas.microsoft.com/office/drawing/2014/main" xmlns="" id="{7A94D794-B97E-8120-B10D-B04D7BBC60C0}"/>
              </a:ext>
            </a:extLst>
          </p:cNvPr>
          <p:cNvGraphicFramePr>
            <a:graphicFrameLocks noGrp="1"/>
          </p:cNvGraphicFramePr>
          <p:nvPr>
            <p:extLst>
              <p:ext uri="{D42A27DB-BD31-4B8C-83A1-F6EECF244321}">
                <p14:modId xmlns:p14="http://schemas.microsoft.com/office/powerpoint/2010/main" xmlns="" val="3471272032"/>
              </p:ext>
            </p:extLst>
          </p:nvPr>
        </p:nvGraphicFramePr>
        <p:xfrm>
          <a:off x="1207007" y="1919738"/>
          <a:ext cx="3572383" cy="4161443"/>
        </p:xfrm>
        <a:graphic>
          <a:graphicData uri="http://schemas.openxmlformats.org/drawingml/2006/table">
            <a:tbl>
              <a:tblPr firstRow="1" firstCol="1" bandRow="1"/>
              <a:tblGrid>
                <a:gridCol w="3572383">
                  <a:extLst>
                    <a:ext uri="{9D8B030D-6E8A-4147-A177-3AD203B41FA5}">
                      <a16:colId xmlns:a16="http://schemas.microsoft.com/office/drawing/2014/main" xmlns="" val="20000"/>
                    </a:ext>
                  </a:extLst>
                </a:gridCol>
              </a:tblGrid>
              <a:tr h="1405798">
                <a:tc>
                  <a:txBody>
                    <a:bodyPr/>
                    <a:lstStyle/>
                    <a:p>
                      <a:pPr marL="0" marR="0">
                        <a:lnSpc>
                          <a:spcPct val="115000"/>
                        </a:lnSpc>
                        <a:spcBef>
                          <a:spcPts val="0"/>
                        </a:spcBef>
                        <a:spcAft>
                          <a:spcPts val="0"/>
                        </a:spcAft>
                      </a:pPr>
                      <a:r>
                        <a:rPr lang="en-US" sz="1300" b="1" dirty="0">
                          <a:effectLst/>
                          <a:latin typeface="Calibri" panose="020F0502020204030204" pitchFamily="34" charset="0"/>
                          <a:ea typeface="Calibri"/>
                          <a:cs typeface="Calibri" panose="020F0502020204030204" pitchFamily="34" charset="0"/>
                        </a:rPr>
                        <a:t>Northeastern Region</a:t>
                      </a:r>
                      <a:endParaRPr lang="en-US" sz="900" dirty="0">
                        <a:effectLst/>
                        <a:latin typeface="Calibri" panose="020F0502020204030204" pitchFamily="34" charset="0"/>
                        <a:ea typeface="Calibri"/>
                        <a:cs typeface="Calibri" panose="020F0502020204030204" pitchFamily="34" charset="0"/>
                      </a:endParaRPr>
                    </a:p>
                    <a:p>
                      <a:pPr marL="0" marR="0">
                        <a:lnSpc>
                          <a:spcPct val="115000"/>
                        </a:lnSpc>
                        <a:spcBef>
                          <a:spcPts val="0"/>
                        </a:spcBef>
                        <a:spcAft>
                          <a:spcPts val="0"/>
                        </a:spcAft>
                      </a:pPr>
                      <a:r>
                        <a:rPr lang="en-US" sz="1300" dirty="0">
                          <a:effectLst/>
                          <a:latin typeface="Calibri" panose="020F0502020204030204" pitchFamily="34" charset="0"/>
                          <a:ea typeface="Calibri"/>
                          <a:cs typeface="Calibri" panose="020F0502020204030204" pitchFamily="34" charset="0"/>
                        </a:rPr>
                        <a:t>Serving Aroostook, Piscataquis, Penobscot, Hancock, and Washington Counties</a:t>
                      </a:r>
                      <a:endParaRPr lang="en-US" sz="900" dirty="0">
                        <a:effectLst/>
                        <a:latin typeface="Calibri" panose="020F0502020204030204" pitchFamily="34" charset="0"/>
                        <a:ea typeface="Calibri"/>
                        <a:cs typeface="Calibri" panose="020F0502020204030204" pitchFamily="34" charset="0"/>
                      </a:endParaRPr>
                    </a:p>
                    <a:p>
                      <a:pPr marL="0" marR="0">
                        <a:lnSpc>
                          <a:spcPct val="115000"/>
                        </a:lnSpc>
                        <a:spcBef>
                          <a:spcPts val="0"/>
                        </a:spcBef>
                        <a:spcAft>
                          <a:spcPts val="0"/>
                        </a:spcAft>
                      </a:pPr>
                      <a:r>
                        <a:rPr lang="en-US" sz="1300" dirty="0">
                          <a:effectLst/>
                          <a:latin typeface="Calibri" panose="020F0502020204030204" pitchFamily="34" charset="0"/>
                          <a:ea typeface="Calibri"/>
                          <a:cs typeface="Calibri" panose="020F0502020204030204" pitchFamily="34" charset="0"/>
                        </a:rPr>
                        <a:t>Galan Williamson, Executive Director</a:t>
                      </a:r>
                      <a:endParaRPr lang="en-US" sz="900" dirty="0">
                        <a:effectLst/>
                        <a:latin typeface="Calibri" panose="020F0502020204030204" pitchFamily="34" charset="0"/>
                        <a:ea typeface="Calibri"/>
                        <a:cs typeface="Calibri" panose="020F0502020204030204" pitchFamily="34" charset="0"/>
                      </a:endParaRPr>
                    </a:p>
                    <a:p>
                      <a:pPr marL="0" marR="0">
                        <a:lnSpc>
                          <a:spcPct val="115000"/>
                        </a:lnSpc>
                        <a:spcBef>
                          <a:spcPts val="0"/>
                        </a:spcBef>
                        <a:spcAft>
                          <a:spcPts val="0"/>
                        </a:spcAft>
                      </a:pPr>
                      <a:r>
                        <a:rPr lang="en-US" sz="1300" u="sng" dirty="0">
                          <a:solidFill>
                            <a:srgbClr val="0000FF"/>
                          </a:solidFill>
                          <a:effectLst/>
                          <a:latin typeface="Calibri" panose="020F0502020204030204" pitchFamily="34" charset="0"/>
                          <a:ea typeface="Calibri"/>
                          <a:cs typeface="Calibri" panose="020F0502020204030204" pitchFamily="34" charset="0"/>
                          <a:hlinkClick r:id="rId3"/>
                        </a:rPr>
                        <a:t>www.northeasternWDB.org</a:t>
                      </a:r>
                      <a:r>
                        <a:rPr lang="en-US" sz="1300" u="sng" dirty="0">
                          <a:solidFill>
                            <a:srgbClr val="0000FF"/>
                          </a:solidFill>
                          <a:effectLst/>
                          <a:latin typeface="Calibri" panose="020F0502020204030204" pitchFamily="34" charset="0"/>
                          <a:ea typeface="Calibri"/>
                          <a:cs typeface="Calibri" panose="020F0502020204030204" pitchFamily="34" charset="0"/>
                        </a:rPr>
                        <a:t> </a:t>
                      </a:r>
                      <a:endParaRPr lang="en-US" sz="900" u="none" dirty="0">
                        <a:solidFill>
                          <a:schemeClr val="tx1"/>
                        </a:solidFill>
                        <a:effectLst/>
                        <a:latin typeface="Calibri" panose="020F0502020204030204" pitchFamily="34" charset="0"/>
                        <a:ea typeface="Calibri"/>
                        <a:cs typeface="Calibri" panose="020F0502020204030204" pitchFamily="34" charset="0"/>
                      </a:endParaRPr>
                    </a:p>
                  </a:txBody>
                  <a:tcPr marL="54661" marR="54661" marT="0" marB="0">
                    <a:lnL>
                      <a:noFill/>
                    </a:lnL>
                    <a:lnR>
                      <a:noFill/>
                    </a:lnR>
                    <a:lnT>
                      <a:noFill/>
                    </a:lnT>
                    <a:lnB>
                      <a:noFill/>
                    </a:lnB>
                  </a:tcPr>
                </a:tc>
                <a:extLst>
                  <a:ext uri="{0D108BD9-81ED-4DB2-BD59-A6C34878D82A}">
                    <a16:rowId xmlns:a16="http://schemas.microsoft.com/office/drawing/2014/main" xmlns="" val="10000"/>
                  </a:ext>
                </a:extLst>
              </a:tr>
              <a:tr h="1349847">
                <a:tc>
                  <a:txBody>
                    <a:bodyPr/>
                    <a:lstStyle/>
                    <a:p>
                      <a:pPr marL="0" marR="0">
                        <a:lnSpc>
                          <a:spcPct val="115000"/>
                        </a:lnSpc>
                        <a:spcBef>
                          <a:spcPts val="0"/>
                        </a:spcBef>
                        <a:spcAft>
                          <a:spcPts val="0"/>
                        </a:spcAft>
                      </a:pPr>
                      <a:r>
                        <a:rPr lang="en-US" sz="1300" b="1" dirty="0">
                          <a:effectLst/>
                          <a:latin typeface="Calibri" panose="020F0502020204030204" pitchFamily="34" charset="0"/>
                          <a:ea typeface="Calibri"/>
                          <a:cs typeface="Calibri" panose="020F0502020204030204" pitchFamily="34" charset="0"/>
                        </a:rPr>
                        <a:t>Central / Western Region</a:t>
                      </a:r>
                      <a:endParaRPr lang="en-US" sz="900" dirty="0">
                        <a:effectLst/>
                        <a:latin typeface="Calibri" panose="020F0502020204030204" pitchFamily="34" charset="0"/>
                        <a:ea typeface="Calibri"/>
                        <a:cs typeface="Calibri" panose="020F0502020204030204" pitchFamily="34" charset="0"/>
                      </a:endParaRPr>
                    </a:p>
                    <a:p>
                      <a:pPr marL="0" marR="0">
                        <a:lnSpc>
                          <a:spcPct val="115000"/>
                        </a:lnSpc>
                        <a:spcBef>
                          <a:spcPts val="0"/>
                        </a:spcBef>
                        <a:spcAft>
                          <a:spcPts val="0"/>
                        </a:spcAft>
                      </a:pPr>
                      <a:r>
                        <a:rPr lang="en-US" sz="1300" dirty="0">
                          <a:effectLst/>
                          <a:latin typeface="Calibri" panose="020F0502020204030204" pitchFamily="34" charset="0"/>
                          <a:ea typeface="Calibri"/>
                          <a:cs typeface="Calibri" panose="020F0502020204030204" pitchFamily="34" charset="0"/>
                        </a:rPr>
                        <a:t>Serving Androscoggin, Franklin, Kennebec, Oxford, and Somerset Counties</a:t>
                      </a:r>
                    </a:p>
                    <a:p>
                      <a:pPr marL="0" marR="0">
                        <a:lnSpc>
                          <a:spcPct val="115000"/>
                        </a:lnSpc>
                        <a:spcBef>
                          <a:spcPts val="0"/>
                        </a:spcBef>
                        <a:spcAft>
                          <a:spcPts val="0"/>
                        </a:spcAft>
                      </a:pPr>
                      <a:r>
                        <a:rPr lang="en-US" sz="1300" dirty="0">
                          <a:effectLst/>
                          <a:latin typeface="Calibri" panose="020F0502020204030204" pitchFamily="34" charset="0"/>
                          <a:ea typeface="Calibri"/>
                          <a:cs typeface="Calibri" panose="020F0502020204030204" pitchFamily="34" charset="0"/>
                        </a:rPr>
                        <a:t>Erin Benson, Executive Director</a:t>
                      </a:r>
                      <a:br>
                        <a:rPr lang="en-US" sz="1300" dirty="0">
                          <a:effectLst/>
                          <a:latin typeface="Calibri" panose="020F0502020204030204" pitchFamily="34" charset="0"/>
                          <a:ea typeface="Calibri"/>
                          <a:cs typeface="Calibri" panose="020F0502020204030204" pitchFamily="34" charset="0"/>
                        </a:rPr>
                      </a:br>
                      <a:r>
                        <a:rPr lang="en-US" sz="1300" u="sng" dirty="0">
                          <a:solidFill>
                            <a:srgbClr val="0000FF"/>
                          </a:solidFill>
                          <a:effectLst/>
                          <a:latin typeface="Calibri" panose="020F0502020204030204" pitchFamily="34" charset="0"/>
                          <a:ea typeface="Calibri"/>
                          <a:cs typeface="Calibri" panose="020F0502020204030204" pitchFamily="34" charset="0"/>
                          <a:hlinkClick r:id="rId4"/>
                        </a:rPr>
                        <a:t>www.cwmwdb.org</a:t>
                      </a:r>
                      <a:r>
                        <a:rPr lang="en-US" sz="1300" u="sng" dirty="0">
                          <a:solidFill>
                            <a:srgbClr val="0000FF"/>
                          </a:solidFill>
                          <a:effectLst/>
                          <a:latin typeface="Calibri" panose="020F0502020204030204" pitchFamily="34" charset="0"/>
                          <a:ea typeface="Calibri"/>
                          <a:cs typeface="Calibri" panose="020F0502020204030204" pitchFamily="34" charset="0"/>
                        </a:rPr>
                        <a:t/>
                      </a:r>
                      <a:br>
                        <a:rPr lang="en-US" sz="1300" u="sng" dirty="0">
                          <a:solidFill>
                            <a:srgbClr val="0000FF"/>
                          </a:solidFill>
                          <a:effectLst/>
                          <a:latin typeface="Calibri" panose="020F0502020204030204" pitchFamily="34" charset="0"/>
                          <a:ea typeface="Calibri"/>
                          <a:cs typeface="Calibri" panose="020F0502020204030204" pitchFamily="34" charset="0"/>
                        </a:rPr>
                      </a:br>
                      <a:endParaRPr lang="en-US" sz="900" dirty="0">
                        <a:effectLst/>
                        <a:latin typeface="Calibri" panose="020F0502020204030204" pitchFamily="34" charset="0"/>
                        <a:ea typeface="Calibri"/>
                        <a:cs typeface="Calibri" panose="020F0502020204030204" pitchFamily="34" charset="0"/>
                      </a:endParaRPr>
                    </a:p>
                  </a:txBody>
                  <a:tcPr marL="54661" marR="54661" marT="0" marB="0">
                    <a:lnL>
                      <a:noFill/>
                    </a:lnL>
                    <a:lnR>
                      <a:noFill/>
                    </a:lnR>
                    <a:lnT>
                      <a:noFill/>
                    </a:lnT>
                    <a:lnB>
                      <a:noFill/>
                    </a:lnB>
                  </a:tcPr>
                </a:tc>
                <a:extLst>
                  <a:ext uri="{0D108BD9-81ED-4DB2-BD59-A6C34878D82A}">
                    <a16:rowId xmlns:a16="http://schemas.microsoft.com/office/drawing/2014/main" xmlns="" val="10001"/>
                  </a:ext>
                </a:extLst>
              </a:tr>
              <a:tr h="1405798">
                <a:tc>
                  <a:txBody>
                    <a:bodyPr/>
                    <a:lstStyle/>
                    <a:p>
                      <a:pPr marL="0" marR="0">
                        <a:lnSpc>
                          <a:spcPct val="115000"/>
                        </a:lnSpc>
                        <a:spcBef>
                          <a:spcPts val="0"/>
                        </a:spcBef>
                        <a:spcAft>
                          <a:spcPts val="0"/>
                        </a:spcAft>
                      </a:pPr>
                      <a:r>
                        <a:rPr lang="en-US" sz="1300" b="1" dirty="0">
                          <a:effectLst/>
                          <a:latin typeface="Calibri" panose="020F0502020204030204" pitchFamily="34" charset="0"/>
                          <a:ea typeface="Calibri"/>
                          <a:cs typeface="Calibri" panose="020F0502020204030204" pitchFamily="34" charset="0"/>
                        </a:rPr>
                        <a:t>Coastal Counties Region</a:t>
                      </a:r>
                      <a:endParaRPr lang="en-US" sz="900" dirty="0">
                        <a:effectLst/>
                        <a:latin typeface="Calibri" panose="020F0502020204030204" pitchFamily="34" charset="0"/>
                        <a:ea typeface="Calibri"/>
                        <a:cs typeface="Calibri" panose="020F0502020204030204" pitchFamily="34" charset="0"/>
                      </a:endParaRPr>
                    </a:p>
                    <a:p>
                      <a:pPr marL="0" marR="0">
                        <a:lnSpc>
                          <a:spcPct val="115000"/>
                        </a:lnSpc>
                        <a:spcBef>
                          <a:spcPts val="0"/>
                        </a:spcBef>
                        <a:spcAft>
                          <a:spcPts val="0"/>
                        </a:spcAft>
                      </a:pPr>
                      <a:r>
                        <a:rPr lang="en-US" sz="1300" dirty="0">
                          <a:effectLst/>
                          <a:latin typeface="Calibri" panose="020F0502020204030204" pitchFamily="34" charset="0"/>
                          <a:ea typeface="Calibri"/>
                          <a:cs typeface="Calibri" panose="020F0502020204030204" pitchFamily="34" charset="0"/>
                        </a:rPr>
                        <a:t>Serving Waldo, Knox, Lincoln, Sagadahoc, Cumberland, and York Counties</a:t>
                      </a:r>
                      <a:endParaRPr lang="en-US" sz="900" dirty="0">
                        <a:effectLst/>
                        <a:latin typeface="Calibri" panose="020F0502020204030204" pitchFamily="34" charset="0"/>
                        <a:ea typeface="Calibri"/>
                        <a:cs typeface="Calibri" panose="020F0502020204030204" pitchFamily="34" charset="0"/>
                      </a:endParaRPr>
                    </a:p>
                    <a:p>
                      <a:pPr marL="0" marR="0">
                        <a:lnSpc>
                          <a:spcPct val="115000"/>
                        </a:lnSpc>
                        <a:spcBef>
                          <a:spcPts val="0"/>
                        </a:spcBef>
                        <a:spcAft>
                          <a:spcPts val="0"/>
                        </a:spcAft>
                      </a:pPr>
                      <a:r>
                        <a:rPr lang="en-US" sz="1300" dirty="0">
                          <a:effectLst/>
                          <a:latin typeface="Calibri" panose="020F0502020204030204" pitchFamily="34" charset="0"/>
                          <a:ea typeface="Calibri"/>
                          <a:cs typeface="Calibri" panose="020F0502020204030204" pitchFamily="34" charset="0"/>
                        </a:rPr>
                        <a:t>Antoinette Mancusi, Executive Director</a:t>
                      </a:r>
                      <a:endParaRPr lang="en-US" sz="900" dirty="0">
                        <a:effectLst/>
                        <a:latin typeface="Calibri" panose="020F0502020204030204" pitchFamily="34" charset="0"/>
                        <a:ea typeface="Calibri"/>
                        <a:cs typeface="Calibri" panose="020F0502020204030204" pitchFamily="34" charset="0"/>
                      </a:endParaRPr>
                    </a:p>
                    <a:p>
                      <a:pPr marL="0" marR="0">
                        <a:lnSpc>
                          <a:spcPct val="115000"/>
                        </a:lnSpc>
                        <a:spcBef>
                          <a:spcPts val="0"/>
                        </a:spcBef>
                        <a:spcAft>
                          <a:spcPts val="0"/>
                        </a:spcAft>
                      </a:pPr>
                      <a:r>
                        <a:rPr lang="en-US" sz="1300" u="sng" dirty="0">
                          <a:solidFill>
                            <a:srgbClr val="0000FF"/>
                          </a:solidFill>
                          <a:effectLst/>
                          <a:latin typeface="Calibri" panose="020F0502020204030204" pitchFamily="34" charset="0"/>
                          <a:ea typeface="Calibri"/>
                          <a:cs typeface="Calibri" panose="020F0502020204030204" pitchFamily="34" charset="0"/>
                          <a:hlinkClick r:id="rId5"/>
                        </a:rPr>
                        <a:t>www.coastalcounties.org</a:t>
                      </a:r>
                      <a:endParaRPr lang="en-US" sz="900" dirty="0">
                        <a:effectLst/>
                        <a:latin typeface="Calibri" panose="020F0502020204030204" pitchFamily="34" charset="0"/>
                        <a:ea typeface="Calibri"/>
                        <a:cs typeface="Calibri" panose="020F0502020204030204" pitchFamily="34" charset="0"/>
                      </a:endParaRPr>
                    </a:p>
                  </a:txBody>
                  <a:tcPr marL="54661" marR="54661" marT="0" marB="0">
                    <a:lnL>
                      <a:noFill/>
                    </a:lnL>
                    <a:lnR>
                      <a:noFill/>
                    </a:lnR>
                    <a:lnT>
                      <a:noFill/>
                    </a:lnT>
                    <a:lnB>
                      <a:noFill/>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3854069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210C7ED-D09A-42D5-BACC-9166EC920224}"/>
              </a:ext>
            </a:extLst>
          </p:cNvPr>
          <p:cNvSpPr/>
          <p:nvPr/>
        </p:nvSpPr>
        <p:spPr>
          <a:xfrm>
            <a:off x="0" y="0"/>
            <a:ext cx="9144000" cy="15327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xmlns="" id="{3CF38136-C0A4-54F7-8C64-A8E920CA8B51}"/>
              </a:ext>
            </a:extLst>
          </p:cNvPr>
          <p:cNvSpPr txBox="1">
            <a:spLocks/>
          </p:cNvSpPr>
          <p:nvPr/>
        </p:nvSpPr>
        <p:spPr>
          <a:xfrm>
            <a:off x="645318" y="152401"/>
            <a:ext cx="8158164" cy="1532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en-US" sz="2800" b="1" dirty="0">
                <a:solidFill>
                  <a:schemeClr val="bg1"/>
                </a:solidFill>
                <a:effectLst>
                  <a:outerShdw blurRad="38100" dist="38100" dir="2700000" algn="tl">
                    <a:srgbClr val="000000">
                      <a:alpha val="43137"/>
                    </a:srgbClr>
                  </a:outerShdw>
                </a:effectLst>
              </a:rPr>
              <a:t>What is a Workforce Board?</a:t>
            </a:r>
            <a:endParaRPr lang="en-US" sz="2800" b="1" spc="0" dirty="0">
              <a:solidFill>
                <a:schemeClr val="bg1"/>
              </a:solidFill>
            </a:endParaRPr>
          </a:p>
        </p:txBody>
      </p:sp>
      <p:sp>
        <p:nvSpPr>
          <p:cNvPr id="7" name="TextBox 6">
            <a:extLst>
              <a:ext uri="{FF2B5EF4-FFF2-40B4-BE49-F238E27FC236}">
                <a16:creationId xmlns:a16="http://schemas.microsoft.com/office/drawing/2014/main" xmlns="" id="{148AA210-79AF-DA80-702B-E1A04D685A68}"/>
              </a:ext>
            </a:extLst>
          </p:cNvPr>
          <p:cNvSpPr txBox="1"/>
          <p:nvPr/>
        </p:nvSpPr>
        <p:spPr>
          <a:xfrm>
            <a:off x="829558" y="2102177"/>
            <a:ext cx="7616857" cy="5000728"/>
          </a:xfrm>
          <a:prstGeom prst="rect">
            <a:avLst/>
          </a:prstGeom>
          <a:noFill/>
        </p:spPr>
        <p:txBody>
          <a:bodyPr wrap="square" rtlCol="0">
            <a:spAutoFit/>
          </a:bodyPr>
          <a:lstStyle/>
          <a:p>
            <a:r>
              <a:rPr lang="en-US" sz="1800" b="1" dirty="0">
                <a:solidFill>
                  <a:srgbClr val="92D050"/>
                </a:solidFill>
              </a:rPr>
              <a:t>Employment &amp; Training Administration:</a:t>
            </a:r>
          </a:p>
          <a:p>
            <a:r>
              <a:rPr lang="en-US" sz="1800" dirty="0">
                <a:solidFill>
                  <a:schemeClr val="accent5">
                    <a:lumMod val="75000"/>
                  </a:schemeClr>
                </a:solidFill>
                <a:latin typeface="Calibri" panose="020F0502020204030204" pitchFamily="34" charset="0"/>
                <a:cs typeface="Calibri" panose="020F0502020204030204" pitchFamily="34" charset="0"/>
              </a:rPr>
              <a:t>The regional workforce system, in alignment with the state workforce system, engages and convenes all core and mandatory one-stop partners and supports the development and implementation of local one-stop policies and processes, service delivery design, infrastructure, and certification criteria.</a:t>
            </a:r>
          </a:p>
          <a:p>
            <a:pPr>
              <a:lnSpc>
                <a:spcPct val="200000"/>
              </a:lnSpc>
            </a:pPr>
            <a:r>
              <a:rPr lang="en-US" b="1" dirty="0">
                <a:solidFill>
                  <a:srgbClr val="92D050"/>
                </a:solidFill>
              </a:rPr>
              <a:t>National Association of Workforce Boards:</a:t>
            </a:r>
          </a:p>
          <a:p>
            <a:pPr>
              <a:buFont typeface="Wingdings" panose="05000000000000000000" pitchFamily="2" charset="2"/>
              <a:buChar char="Ø"/>
            </a:pPr>
            <a:r>
              <a:rPr lang="en-US" dirty="0"/>
              <a:t>Identify needs of local job market</a:t>
            </a:r>
          </a:p>
          <a:p>
            <a:pPr>
              <a:buFont typeface="Wingdings" panose="05000000000000000000" pitchFamily="2" charset="2"/>
              <a:buChar char="Ø"/>
            </a:pPr>
            <a:r>
              <a:rPr lang="en-US" dirty="0"/>
              <a:t>Oversee One Stop Career Centers</a:t>
            </a:r>
          </a:p>
          <a:p>
            <a:pPr>
              <a:buFont typeface="Wingdings" panose="05000000000000000000" pitchFamily="2" charset="2"/>
              <a:buChar char="Ø"/>
            </a:pPr>
            <a:r>
              <a:rPr lang="en-US" dirty="0"/>
              <a:t>Work to create &amp; align workforce development initiatives in CWM</a:t>
            </a:r>
          </a:p>
          <a:p>
            <a:pPr>
              <a:buFont typeface="Wingdings" panose="05000000000000000000" pitchFamily="2" charset="2"/>
              <a:buChar char="Ø"/>
            </a:pPr>
            <a:r>
              <a:rPr lang="en-US" dirty="0"/>
              <a:t>Foster high growth career opportunities to meet the needs of the regional economy</a:t>
            </a:r>
          </a:p>
          <a:p>
            <a:pPr>
              <a:buFont typeface="Wingdings" panose="05000000000000000000" pitchFamily="2" charset="2"/>
              <a:buChar char="Ø"/>
            </a:pPr>
            <a:r>
              <a:rPr lang="en-US" dirty="0"/>
              <a:t>Target recruitment opportunities</a:t>
            </a:r>
          </a:p>
          <a:p>
            <a:pPr>
              <a:buFont typeface="Wingdings" panose="05000000000000000000" pitchFamily="2" charset="2"/>
              <a:buChar char="Ø"/>
            </a:pPr>
            <a:r>
              <a:rPr lang="en-US" dirty="0"/>
              <a:t>Identify labor market trends</a:t>
            </a:r>
          </a:p>
          <a:p>
            <a:pPr>
              <a:buFont typeface="Wingdings" panose="05000000000000000000" pitchFamily="2" charset="2"/>
              <a:buChar char="Ø"/>
            </a:pPr>
            <a:r>
              <a:rPr lang="en-US" dirty="0"/>
              <a:t>Partner on economic development investments</a:t>
            </a:r>
          </a:p>
          <a:p>
            <a:pPr>
              <a:buFont typeface="Wingdings" panose="05000000000000000000" pitchFamily="2" charset="2"/>
              <a:buChar char="Ø"/>
            </a:pPr>
            <a:r>
              <a:rPr lang="en-US" dirty="0"/>
              <a:t>Create resources to benefit all members of the community</a:t>
            </a:r>
          </a:p>
          <a:p>
            <a:pPr>
              <a:lnSpc>
                <a:spcPct val="200000"/>
              </a:lnSpc>
            </a:pPr>
            <a:endParaRPr lang="en-US" dirty="0"/>
          </a:p>
        </p:txBody>
      </p:sp>
    </p:spTree>
    <p:extLst>
      <p:ext uri="{BB962C8B-B14F-4D97-AF65-F5344CB8AC3E}">
        <p14:creationId xmlns:p14="http://schemas.microsoft.com/office/powerpoint/2010/main" xmlns="" val="1635177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210C7ED-D09A-42D5-BACC-9166EC920224}"/>
              </a:ext>
            </a:extLst>
          </p:cNvPr>
          <p:cNvSpPr/>
          <p:nvPr/>
        </p:nvSpPr>
        <p:spPr>
          <a:xfrm>
            <a:off x="0" y="0"/>
            <a:ext cx="9144000" cy="15327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xmlns="" id="{5FB67546-87B8-B868-0735-5425AB1A241D}"/>
              </a:ext>
            </a:extLst>
          </p:cNvPr>
          <p:cNvSpPr txBox="1">
            <a:spLocks/>
          </p:cNvSpPr>
          <p:nvPr/>
        </p:nvSpPr>
        <p:spPr>
          <a:xfrm>
            <a:off x="645318" y="152401"/>
            <a:ext cx="8158164" cy="1532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en-US" sz="2800" b="1" dirty="0">
                <a:solidFill>
                  <a:schemeClr val="bg1"/>
                </a:solidFill>
                <a:effectLst>
                  <a:outerShdw blurRad="38100" dist="38100" dir="2700000" algn="tl">
                    <a:srgbClr val="000000">
                      <a:alpha val="43137"/>
                    </a:srgbClr>
                  </a:outerShdw>
                </a:effectLst>
              </a:rPr>
              <a:t>WIOA Core Partners</a:t>
            </a:r>
            <a:endParaRPr lang="en-US" sz="2800" b="1" spc="0" dirty="0">
              <a:solidFill>
                <a:schemeClr val="bg1"/>
              </a:solidFill>
            </a:endParaRPr>
          </a:p>
        </p:txBody>
      </p:sp>
      <p:sp>
        <p:nvSpPr>
          <p:cNvPr id="2" name="TextBox 1">
            <a:extLst>
              <a:ext uri="{FF2B5EF4-FFF2-40B4-BE49-F238E27FC236}">
                <a16:creationId xmlns:a16="http://schemas.microsoft.com/office/drawing/2014/main" xmlns="" id="{17C0DC87-2C84-8BF3-3D45-35C877D7ED76}"/>
              </a:ext>
            </a:extLst>
          </p:cNvPr>
          <p:cNvSpPr txBox="1"/>
          <p:nvPr/>
        </p:nvSpPr>
        <p:spPr>
          <a:xfrm>
            <a:off x="492918" y="1837510"/>
            <a:ext cx="8158164" cy="4739759"/>
          </a:xfrm>
          <a:prstGeom prst="rect">
            <a:avLst/>
          </a:prstGeom>
          <a:noFill/>
        </p:spPr>
        <p:txBody>
          <a:bodyPr wrap="square" rtlCol="0">
            <a:spAutoFit/>
          </a:bodyPr>
          <a:lstStyle/>
          <a:p>
            <a:r>
              <a:rPr lang="en-US" sz="3200" b="1" dirty="0"/>
              <a:t>Four Core Partners:</a:t>
            </a:r>
          </a:p>
          <a:p>
            <a:endParaRPr lang="en-US" sz="1400" b="1" dirty="0"/>
          </a:p>
          <a:p>
            <a:pPr marL="342900" indent="-342900">
              <a:buFont typeface="Wingdings" panose="05000000000000000000" pitchFamily="2" charset="2"/>
              <a:buChar char="Ø"/>
            </a:pPr>
            <a:r>
              <a:rPr lang="en-US" sz="2000" dirty="0"/>
              <a:t>Title 1 Adult, Dislocated Worker &amp; Youth Programs </a:t>
            </a:r>
            <a:r>
              <a:rPr lang="en-US" sz="2000" b="1" dirty="0"/>
              <a:t>MDOL</a:t>
            </a:r>
          </a:p>
          <a:p>
            <a:endParaRPr lang="en-US" sz="2000" dirty="0"/>
          </a:p>
          <a:p>
            <a:pPr marL="342900" indent="-342900">
              <a:buFont typeface="Wingdings" panose="05000000000000000000" pitchFamily="2" charset="2"/>
              <a:buChar char="Ø"/>
            </a:pPr>
            <a:r>
              <a:rPr lang="en-US" sz="2000" dirty="0"/>
              <a:t>Title 2 Adult Education &amp; Family Literacy </a:t>
            </a:r>
            <a:r>
              <a:rPr lang="en-US" sz="2000" b="1" dirty="0"/>
              <a:t>MDOE</a:t>
            </a:r>
          </a:p>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Title 3 Bureau of Employment Services (Career Centers) </a:t>
            </a:r>
            <a:r>
              <a:rPr lang="en-US" sz="2000" b="1" dirty="0"/>
              <a:t>MDOL</a:t>
            </a:r>
          </a:p>
          <a:p>
            <a:pPr marL="800100" lvl="1" indent="-342900">
              <a:buFont typeface="Wingdings" panose="05000000000000000000" pitchFamily="2" charset="2"/>
              <a:buChar char="Ø"/>
            </a:pPr>
            <a:r>
              <a:rPr lang="en-US" sz="2000" dirty="0"/>
              <a:t>Employment Services</a:t>
            </a:r>
          </a:p>
          <a:p>
            <a:pPr marL="800100" lvl="1" indent="-342900">
              <a:buFont typeface="Wingdings" panose="05000000000000000000" pitchFamily="2" charset="2"/>
              <a:buChar char="Ø"/>
            </a:pPr>
            <a:r>
              <a:rPr lang="en-US" sz="2000" dirty="0"/>
              <a:t>Trade Adjustment Assistance</a:t>
            </a:r>
          </a:p>
          <a:p>
            <a:pPr marL="800100" lvl="1" indent="-342900">
              <a:buFont typeface="Wingdings" panose="05000000000000000000" pitchFamily="2" charset="2"/>
              <a:buChar char="Ø"/>
            </a:pPr>
            <a:r>
              <a:rPr lang="en-US" sz="2000" dirty="0"/>
              <a:t>Unemployment Insurance</a:t>
            </a:r>
          </a:p>
          <a:p>
            <a:pPr marL="800100" lvl="1" indent="-342900">
              <a:buFont typeface="Wingdings" panose="05000000000000000000" pitchFamily="2" charset="2"/>
              <a:buChar char="Ø"/>
            </a:pPr>
            <a:r>
              <a:rPr lang="en-US" sz="2000" dirty="0"/>
              <a:t>Jobs for Veterans</a:t>
            </a:r>
          </a:p>
          <a:p>
            <a:endParaRPr lang="en-US" sz="2000" dirty="0"/>
          </a:p>
          <a:p>
            <a:pPr marL="342900" indent="-342900">
              <a:buFont typeface="Wingdings" panose="05000000000000000000" pitchFamily="2" charset="2"/>
              <a:buChar char="Ø"/>
            </a:pPr>
            <a:r>
              <a:rPr lang="en-US" sz="2000" dirty="0"/>
              <a:t>Title 4 Bureau of Rehabilitation Services (Vocational Rehab) </a:t>
            </a:r>
            <a:r>
              <a:rPr lang="en-US" sz="2000" b="1" dirty="0"/>
              <a:t>MDOL</a:t>
            </a:r>
          </a:p>
          <a:p>
            <a:endParaRPr lang="en-US" dirty="0"/>
          </a:p>
          <a:p>
            <a:endParaRPr lang="en-US" dirty="0"/>
          </a:p>
        </p:txBody>
      </p:sp>
    </p:spTree>
    <p:extLst>
      <p:ext uri="{BB962C8B-B14F-4D97-AF65-F5344CB8AC3E}">
        <p14:creationId xmlns:p14="http://schemas.microsoft.com/office/powerpoint/2010/main" xmlns="" val="3312052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210C7ED-D09A-42D5-BACC-9166EC920224}"/>
              </a:ext>
            </a:extLst>
          </p:cNvPr>
          <p:cNvSpPr/>
          <p:nvPr/>
        </p:nvSpPr>
        <p:spPr>
          <a:xfrm>
            <a:off x="0" y="0"/>
            <a:ext cx="9144000" cy="15327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xmlns="" id="{5FB67546-87B8-B868-0735-5425AB1A241D}"/>
              </a:ext>
            </a:extLst>
          </p:cNvPr>
          <p:cNvSpPr txBox="1">
            <a:spLocks/>
          </p:cNvSpPr>
          <p:nvPr/>
        </p:nvSpPr>
        <p:spPr>
          <a:xfrm>
            <a:off x="645318" y="152401"/>
            <a:ext cx="8158164" cy="1532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en-US" sz="2800" b="1" dirty="0">
                <a:solidFill>
                  <a:schemeClr val="bg1"/>
                </a:solidFill>
                <a:effectLst>
                  <a:outerShdw blurRad="38100" dist="38100" dir="2700000" algn="tl">
                    <a:srgbClr val="000000">
                      <a:alpha val="43137"/>
                    </a:srgbClr>
                  </a:outerShdw>
                </a:effectLst>
              </a:rPr>
              <a:t>WIOA Required Partners</a:t>
            </a:r>
            <a:endParaRPr lang="en-US" sz="2800" b="1" spc="0" dirty="0">
              <a:solidFill>
                <a:schemeClr val="bg1"/>
              </a:solidFill>
            </a:endParaRPr>
          </a:p>
        </p:txBody>
      </p:sp>
      <p:sp>
        <p:nvSpPr>
          <p:cNvPr id="3" name="TextBox 2">
            <a:extLst>
              <a:ext uri="{FF2B5EF4-FFF2-40B4-BE49-F238E27FC236}">
                <a16:creationId xmlns:a16="http://schemas.microsoft.com/office/drawing/2014/main" xmlns="" id="{B1185CC4-4790-B27C-90F4-AC79D2C1FAD3}"/>
              </a:ext>
            </a:extLst>
          </p:cNvPr>
          <p:cNvSpPr txBox="1"/>
          <p:nvPr/>
        </p:nvSpPr>
        <p:spPr>
          <a:xfrm>
            <a:off x="538176" y="1685109"/>
            <a:ext cx="8067647" cy="4103688"/>
          </a:xfrm>
          <a:prstGeom prst="rect">
            <a:avLst/>
          </a:prstGeom>
          <a:noFill/>
        </p:spPr>
        <p:txBody>
          <a:bodyPr wrap="square" rtlCol="0">
            <a:spAutoFit/>
          </a:bodyPr>
          <a:lstStyle/>
          <a:p>
            <a:pPr marL="285750" marR="0" indent="-285750">
              <a:spcBef>
                <a:spcPts val="0"/>
              </a:spcBef>
              <a:spcAft>
                <a:spcPts val="400"/>
              </a:spcAft>
              <a:buFont typeface="Wingdings" panose="05000000000000000000" pitchFamily="2" charset="2"/>
              <a:buChar char="Ø"/>
            </a:pPr>
            <a:r>
              <a:rPr lang="en-US" dirty="0">
                <a:solidFill>
                  <a:srgbClr val="000000"/>
                </a:solidFill>
                <a:effectLst/>
                <a:latin typeface="Calibri" panose="020F0502020204030204" pitchFamily="34" charset="0"/>
                <a:ea typeface="Calibri" panose="020F0502020204030204" pitchFamily="34" charset="0"/>
              </a:rPr>
              <a:t>Maine Community Colleges, Postsecondary Carl B. Perkins Act Grant recipients;</a:t>
            </a:r>
          </a:p>
          <a:p>
            <a:pPr marL="285750" marR="0" indent="-285750">
              <a:spcBef>
                <a:spcPts val="0"/>
              </a:spcBef>
              <a:spcAft>
                <a:spcPts val="400"/>
              </a:spcAft>
              <a:buFont typeface="Wingdings" panose="05000000000000000000" pitchFamily="2" charset="2"/>
              <a:buChar char="Ø"/>
            </a:pPr>
            <a:r>
              <a:rPr lang="en-US" dirty="0">
                <a:solidFill>
                  <a:srgbClr val="000000"/>
                </a:solidFill>
                <a:effectLst/>
                <a:latin typeface="Calibri" panose="020F0502020204030204" pitchFamily="34" charset="0"/>
                <a:ea typeface="Calibri" panose="020F0502020204030204" pitchFamily="34" charset="0"/>
              </a:rPr>
              <a:t>Maine Department of Health and Human Services, Community Services Block Grant;</a:t>
            </a:r>
          </a:p>
          <a:p>
            <a:pPr marL="285750" marR="0" indent="-285750">
              <a:spcBef>
                <a:spcPts val="0"/>
              </a:spcBef>
              <a:spcAft>
                <a:spcPts val="400"/>
              </a:spcAft>
              <a:buFont typeface="Wingdings" panose="05000000000000000000" pitchFamily="2" charset="2"/>
              <a:buChar char="Ø"/>
            </a:pPr>
            <a:r>
              <a:rPr lang="en-US" dirty="0">
                <a:solidFill>
                  <a:srgbClr val="000000"/>
                </a:solidFill>
                <a:effectLst/>
                <a:latin typeface="Calibri" panose="020F0502020204030204" pitchFamily="34" charset="0"/>
                <a:ea typeface="Calibri" panose="020F0502020204030204" pitchFamily="34" charset="0"/>
              </a:rPr>
              <a:t>Maine Department of Health and Human Services, Temporary Assistance for Needy Families / Additional Support for People in Retraining and Employment (TANF/ASPIRE);</a:t>
            </a:r>
          </a:p>
          <a:p>
            <a:pPr marL="285750" marR="0" indent="-285750">
              <a:spcBef>
                <a:spcPts val="0"/>
              </a:spcBef>
              <a:spcAft>
                <a:spcPts val="400"/>
              </a:spcAft>
              <a:buFont typeface="Wingdings" panose="05000000000000000000" pitchFamily="2" charset="2"/>
              <a:buChar char="Ø"/>
            </a:pPr>
            <a:r>
              <a:rPr lang="en-US" dirty="0">
                <a:solidFill>
                  <a:srgbClr val="000000"/>
                </a:solidFill>
                <a:effectLst/>
                <a:latin typeface="Calibri" panose="020F0502020204030204" pitchFamily="34" charset="0"/>
                <a:ea typeface="Calibri" panose="020F0502020204030204" pitchFamily="34" charset="0"/>
              </a:rPr>
              <a:t>Associates for Training and Development (A4TD), Senior Community Services Employment programs;</a:t>
            </a:r>
          </a:p>
          <a:p>
            <a:pPr marL="285750" marR="0" indent="-285750">
              <a:spcBef>
                <a:spcPts val="0"/>
              </a:spcBef>
              <a:spcAft>
                <a:spcPts val="400"/>
              </a:spcAft>
              <a:buFont typeface="Wingdings" panose="05000000000000000000" pitchFamily="2" charset="2"/>
              <a:buChar char="Ø"/>
            </a:pPr>
            <a:r>
              <a:rPr lang="en-US" dirty="0" err="1">
                <a:solidFill>
                  <a:srgbClr val="000000"/>
                </a:solidFill>
                <a:effectLst/>
                <a:latin typeface="Calibri" panose="020F0502020204030204" pitchFamily="34" charset="0"/>
                <a:ea typeface="Calibri" panose="020F0502020204030204" pitchFamily="34" charset="0"/>
              </a:rPr>
              <a:t>Pathstone</a:t>
            </a:r>
            <a:r>
              <a:rPr lang="en-US" dirty="0">
                <a:solidFill>
                  <a:srgbClr val="000000"/>
                </a:solidFill>
                <a:effectLst/>
                <a:latin typeface="Calibri" panose="020F0502020204030204" pitchFamily="34" charset="0"/>
                <a:ea typeface="Calibri" panose="020F0502020204030204" pitchFamily="34" charset="0"/>
              </a:rPr>
              <a:t>, National Farmworker Jobs program;</a:t>
            </a:r>
          </a:p>
          <a:p>
            <a:pPr marL="285750" marR="0" indent="-285750">
              <a:spcBef>
                <a:spcPts val="0"/>
              </a:spcBef>
              <a:spcAft>
                <a:spcPts val="400"/>
              </a:spcAft>
              <a:buFont typeface="Wingdings" panose="05000000000000000000" pitchFamily="2" charset="2"/>
              <a:buChar char="Ø"/>
            </a:pPr>
            <a:r>
              <a:rPr lang="en-US" dirty="0">
                <a:solidFill>
                  <a:srgbClr val="000000"/>
                </a:solidFill>
                <a:effectLst/>
                <a:latin typeface="Calibri" panose="020F0502020204030204" pitchFamily="34" charset="0"/>
                <a:ea typeface="Calibri" panose="020F0502020204030204" pitchFamily="34" charset="0"/>
              </a:rPr>
              <a:t>Housing and Urban Development, Employment and Training Programs;</a:t>
            </a:r>
          </a:p>
          <a:p>
            <a:pPr marL="285750" marR="0" indent="-285750">
              <a:spcBef>
                <a:spcPts val="0"/>
              </a:spcBef>
              <a:spcAft>
                <a:spcPts val="400"/>
              </a:spcAft>
              <a:buFont typeface="Wingdings" panose="05000000000000000000" pitchFamily="2" charset="2"/>
              <a:buChar char="Ø"/>
            </a:pPr>
            <a:r>
              <a:rPr lang="en-US" dirty="0">
                <a:solidFill>
                  <a:srgbClr val="000000"/>
                </a:solidFill>
                <a:effectLst/>
                <a:latin typeface="Calibri" panose="020F0502020204030204" pitchFamily="34" charset="0"/>
                <a:ea typeface="Calibri" panose="020F0502020204030204" pitchFamily="34" charset="0"/>
              </a:rPr>
              <a:t>Career Systems Development for Loring and Penobscot Job Corps programs;</a:t>
            </a:r>
          </a:p>
          <a:p>
            <a:pPr marL="285750" marR="0" indent="-285750">
              <a:spcBef>
                <a:spcPts val="0"/>
              </a:spcBef>
              <a:spcAft>
                <a:spcPts val="400"/>
              </a:spcAft>
              <a:buFont typeface="Wingdings" panose="05000000000000000000" pitchFamily="2" charset="2"/>
              <a:buChar char="Ø"/>
            </a:pPr>
            <a:r>
              <a:rPr lang="en-US" dirty="0">
                <a:solidFill>
                  <a:srgbClr val="000000"/>
                </a:solidFill>
                <a:effectLst/>
                <a:latin typeface="Calibri" panose="020F0502020204030204" pitchFamily="34" charset="0"/>
                <a:ea typeface="Calibri" panose="020F0502020204030204" pitchFamily="34" charset="0"/>
              </a:rPr>
              <a:t>Penobscot Indian Nation, Native American program grant; </a:t>
            </a:r>
          </a:p>
          <a:p>
            <a:pPr marL="285750" marR="0" indent="-285750">
              <a:spcBef>
                <a:spcPts val="0"/>
              </a:spcBef>
              <a:spcAft>
                <a:spcPts val="400"/>
              </a:spcAft>
              <a:buFont typeface="Wingdings" panose="05000000000000000000" pitchFamily="2" charset="2"/>
              <a:buChar char="Ø"/>
            </a:pPr>
            <a:r>
              <a:rPr lang="en-US" dirty="0">
                <a:solidFill>
                  <a:srgbClr val="000000"/>
                </a:solidFill>
                <a:effectLst/>
                <a:latin typeface="Calibri" panose="020F0502020204030204" pitchFamily="34" charset="0"/>
                <a:ea typeface="Calibri" panose="020F0502020204030204" pitchFamily="34" charset="0"/>
              </a:rPr>
              <a:t>Youth Build Programs</a:t>
            </a:r>
          </a:p>
        </p:txBody>
      </p:sp>
    </p:spTree>
    <p:extLst>
      <p:ext uri="{BB962C8B-B14F-4D97-AF65-F5344CB8AC3E}">
        <p14:creationId xmlns:p14="http://schemas.microsoft.com/office/powerpoint/2010/main" xmlns="" val="283382379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346BB9D75DF0F4C98C587CD19B6433C" ma:contentTypeVersion="16" ma:contentTypeDescription="Create a new document." ma:contentTypeScope="" ma:versionID="274536d2fc04ee5907b95966791ccfb8">
  <xsd:schema xmlns:xsd="http://www.w3.org/2001/XMLSchema" xmlns:xs="http://www.w3.org/2001/XMLSchema" xmlns:p="http://schemas.microsoft.com/office/2006/metadata/properties" xmlns:ns2="12defc0a-0295-428a-a444-06e2bec8ec74" xmlns:ns3="95095ae0-5b02-4f26-9380-9c7612dfa319" targetNamespace="http://schemas.microsoft.com/office/2006/metadata/properties" ma:root="true" ma:fieldsID="f357526cf394988bc62ce6ad988e83e8" ns2:_="" ns3:_="">
    <xsd:import namespace="12defc0a-0295-428a-a444-06e2bec8ec74"/>
    <xsd:import namespace="95095ae0-5b02-4f26-9380-9c7612dfa31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defc0a-0295-428a-a444-06e2bec8ec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d6d3edd-0efd-45a8-9fa2-3fdeffa20f6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5095ae0-5b02-4f26-9380-9c7612dfa31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7507bc7-488c-4146-93e6-69e5438e3a9d}" ma:internalName="TaxCatchAll" ma:showField="CatchAllData" ma:web="95095ae0-5b02-4f26-9380-9c7612dfa3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2defc0a-0295-428a-a444-06e2bec8ec74">
      <Terms xmlns="http://schemas.microsoft.com/office/infopath/2007/PartnerControls"/>
    </lcf76f155ced4ddcb4097134ff3c332f>
    <TaxCatchAll xmlns="95095ae0-5b02-4f26-9380-9c7612dfa319" xsi:nil="true"/>
  </documentManagement>
</p:properties>
</file>

<file path=customXml/itemProps1.xml><?xml version="1.0" encoding="utf-8"?>
<ds:datastoreItem xmlns:ds="http://schemas.openxmlformats.org/officeDocument/2006/customXml" ds:itemID="{30BDC2D6-EE07-4FE3-9AC5-34417E855AC8}">
  <ds:schemaRefs>
    <ds:schemaRef ds:uri="http://schemas.microsoft.com/sharepoint/v3/contenttype/forms"/>
  </ds:schemaRefs>
</ds:datastoreItem>
</file>

<file path=customXml/itemProps2.xml><?xml version="1.0" encoding="utf-8"?>
<ds:datastoreItem xmlns:ds="http://schemas.openxmlformats.org/officeDocument/2006/customXml" ds:itemID="{967B2408-30A2-4300-9475-C956DF4A099D}">
  <ds:schemaRefs>
    <ds:schemaRef ds:uri="12defc0a-0295-428a-a444-06e2bec8ec74"/>
    <ds:schemaRef ds:uri="95095ae0-5b02-4f26-9380-9c7612dfa31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F4BB8A3-72A6-468D-8161-D94F492F99B1}">
  <ds:schemaRefs>
    <ds:schemaRef ds:uri="12defc0a-0295-428a-a444-06e2bec8ec74"/>
    <ds:schemaRef ds:uri="95095ae0-5b02-4f26-9380-9c7612dfa319"/>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693</TotalTime>
  <Words>623</Words>
  <Application>Microsoft Office PowerPoint</Application>
  <PresentationFormat>On-screen Show (4:3)</PresentationFormat>
  <Paragraphs>104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Metropolitan</vt:lpstr>
      <vt:lpstr>Workforce Boards &amp; Adult Education: How Do They Work Together</vt:lpstr>
      <vt:lpstr>Overview of Workforce System</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PY18 WIOA AWARD, Etc.</dc:title>
  <dc:creator>Antoinette Mancusi</dc:creator>
  <cp:lastModifiedBy>Shirley Wright</cp:lastModifiedBy>
  <cp:revision>8</cp:revision>
  <cp:lastPrinted>2018-12-11T16:42:36Z</cp:lastPrinted>
  <dcterms:created xsi:type="dcterms:W3CDTF">2018-12-10T22:57:40Z</dcterms:created>
  <dcterms:modified xsi:type="dcterms:W3CDTF">2023-06-27T20:50:34Z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0x010100C346BB9D75DF0F4C98C587CD19B6433C</vt:lpwstr>
  </property>
  <property fmtid="{D5CDD505-2E9C-101B-9397-08002B2CF9AE}" pid="3" name="AuthorIds_UIVersion_17920">
    <vt:lpwstr>18</vt:lpwstr>
  </property>
  <property fmtid="{D5CDD505-2E9C-101B-9397-08002B2CF9AE}" pid="4" name="MediaServiceImageTags">
    <vt:lpwstr/>
  </property>
</Properties>
</file>